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60" r:id="rId5"/>
    <p:sldId id="263" r:id="rId6"/>
    <p:sldId id="281" r:id="rId7"/>
    <p:sldId id="282" r:id="rId8"/>
    <p:sldId id="259" r:id="rId9"/>
    <p:sldId id="262" r:id="rId10"/>
    <p:sldId id="276" r:id="rId11"/>
    <p:sldId id="279" r:id="rId1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ABADC2"/>
        </a:solidFill>
        <a:effectLst/>
        <a:uFillTx/>
        <a:latin typeface="Avenir Book"/>
        <a:ea typeface="Avenir Book"/>
        <a:cs typeface="Avenir Book"/>
        <a:sym typeface="Avenir Book"/>
      </a:defRPr>
    </a:lvl1pPr>
    <a:lvl2pPr marL="0" marR="0" indent="2286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ABADC2"/>
        </a:solidFill>
        <a:effectLst/>
        <a:uFillTx/>
        <a:latin typeface="Avenir Book"/>
        <a:ea typeface="Avenir Book"/>
        <a:cs typeface="Avenir Book"/>
        <a:sym typeface="Avenir Book"/>
      </a:defRPr>
    </a:lvl2pPr>
    <a:lvl3pPr marL="0" marR="0" indent="4572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ABADC2"/>
        </a:solidFill>
        <a:effectLst/>
        <a:uFillTx/>
        <a:latin typeface="Avenir Book"/>
        <a:ea typeface="Avenir Book"/>
        <a:cs typeface="Avenir Book"/>
        <a:sym typeface="Avenir Book"/>
      </a:defRPr>
    </a:lvl3pPr>
    <a:lvl4pPr marL="0" marR="0" indent="6858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ABADC2"/>
        </a:solidFill>
        <a:effectLst/>
        <a:uFillTx/>
        <a:latin typeface="Avenir Book"/>
        <a:ea typeface="Avenir Book"/>
        <a:cs typeface="Avenir Book"/>
        <a:sym typeface="Avenir Book"/>
      </a:defRPr>
    </a:lvl4pPr>
    <a:lvl5pPr marL="0" marR="0" indent="9144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ABADC2"/>
        </a:solidFill>
        <a:effectLst/>
        <a:uFillTx/>
        <a:latin typeface="Avenir Book"/>
        <a:ea typeface="Avenir Book"/>
        <a:cs typeface="Avenir Book"/>
        <a:sym typeface="Avenir Book"/>
      </a:defRPr>
    </a:lvl5pPr>
    <a:lvl6pPr marL="0" marR="0" indent="11430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ABADC2"/>
        </a:solidFill>
        <a:effectLst/>
        <a:uFillTx/>
        <a:latin typeface="Avenir Book"/>
        <a:ea typeface="Avenir Book"/>
        <a:cs typeface="Avenir Book"/>
        <a:sym typeface="Avenir Book"/>
      </a:defRPr>
    </a:lvl6pPr>
    <a:lvl7pPr marL="0" marR="0" indent="13716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ABADC2"/>
        </a:solidFill>
        <a:effectLst/>
        <a:uFillTx/>
        <a:latin typeface="Avenir Book"/>
        <a:ea typeface="Avenir Book"/>
        <a:cs typeface="Avenir Book"/>
        <a:sym typeface="Avenir Book"/>
      </a:defRPr>
    </a:lvl7pPr>
    <a:lvl8pPr marL="0" marR="0" indent="16002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ABADC2"/>
        </a:solidFill>
        <a:effectLst/>
        <a:uFillTx/>
        <a:latin typeface="Avenir Book"/>
        <a:ea typeface="Avenir Book"/>
        <a:cs typeface="Avenir Book"/>
        <a:sym typeface="Avenir Book"/>
      </a:defRPr>
    </a:lvl8pPr>
    <a:lvl9pPr marL="0" marR="0" indent="182880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ABADC2"/>
        </a:solidFill>
        <a:effectLst/>
        <a:uFillTx/>
        <a:latin typeface="Avenir Book"/>
        <a:ea typeface="Avenir Book"/>
        <a:cs typeface="Avenir Book"/>
        <a:sym typeface="Avenir Book"/>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583B7"/>
    <a:srgbClr val="1D1F30"/>
    <a:srgbClr val="ABADC2"/>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3175" cap="flat">
              <a:noFill/>
              <a:miter lim="400000"/>
            </a:ln>
          </a:right>
          <a:top>
            <a:ln w="12700" cap="flat">
              <a:noFill/>
              <a:miter lim="400000"/>
            </a:ln>
          </a:top>
          <a:bottom>
            <a:ln w="12700" cap="flat">
              <a:noFill/>
              <a:miter lim="400000"/>
            </a:ln>
          </a:bottom>
          <a:insideH>
            <a:ln w="12700" cap="flat">
              <a:noFill/>
              <a:miter lim="400000"/>
            </a:ln>
          </a:insideH>
          <a:insideV>
            <a:ln w="3175" cap="flat">
              <a:noFill/>
              <a:miter lim="400000"/>
            </a:ln>
          </a:insideV>
        </a:tcBdr>
        <a:fill>
          <a:solidFill>
            <a:srgbClr val="398CCE"/>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3175" cap="flat">
              <a:solidFill>
                <a:srgbClr val="3797C6"/>
              </a:solidFill>
              <a:prstDash val="solid"/>
              <a:miter lim="400000"/>
            </a:ln>
          </a:top>
          <a:bottom>
            <a:ln w="12700" cap="flat">
              <a:noFill/>
              <a:miter lim="400000"/>
            </a:ln>
          </a:bottom>
          <a:insideH>
            <a:ln w="3175"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3175" cap="flat">
              <a:noFill/>
              <a:miter lim="400000"/>
            </a:ln>
          </a:bottom>
          <a:insideH>
            <a:ln w="3175"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3175" cap="flat">
              <a:solidFill>
                <a:srgbClr val="B8B8B8"/>
              </a:solidFill>
              <a:prstDash val="solid"/>
              <a:miter lim="400000"/>
            </a:ln>
          </a:left>
          <a:right>
            <a:ln w="3175" cap="flat">
              <a:solidFill>
                <a:srgbClr val="B8B8B8"/>
              </a:solidFill>
              <a:prstDash val="solid"/>
              <a:miter lim="400000"/>
            </a:ln>
          </a:right>
          <a:top>
            <a:ln w="3175" cap="flat">
              <a:solidFill>
                <a:srgbClr val="B8B8B8"/>
              </a:solidFill>
              <a:prstDash val="solid"/>
              <a:miter lim="400000"/>
            </a:ln>
          </a:top>
          <a:bottom>
            <a:ln w="3175" cap="flat">
              <a:solidFill>
                <a:srgbClr val="B8B8B8"/>
              </a:solidFill>
              <a:prstDash val="solid"/>
              <a:miter lim="400000"/>
            </a:ln>
          </a:bottom>
          <a:insideH>
            <a:ln w="3175" cap="flat">
              <a:solidFill>
                <a:srgbClr val="B8B8B8"/>
              </a:solidFill>
              <a:prstDash val="solid"/>
              <a:miter lim="400000"/>
            </a:ln>
          </a:insideH>
          <a:insideV>
            <a:ln w="3175"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3175" cap="flat">
              <a:solidFill>
                <a:srgbClr val="606060"/>
              </a:solidFill>
              <a:prstDash val="solid"/>
              <a:miter lim="400000"/>
            </a:ln>
          </a:left>
          <a:right>
            <a:ln w="3175" cap="flat">
              <a:solidFill>
                <a:srgbClr val="606060"/>
              </a:solidFill>
              <a:prstDash val="solid"/>
              <a:miter lim="400000"/>
            </a:ln>
          </a:right>
          <a:top>
            <a:ln w="3175" cap="flat">
              <a:solidFill>
                <a:srgbClr val="606060"/>
              </a:solidFill>
              <a:prstDash val="solid"/>
              <a:miter lim="400000"/>
            </a:ln>
          </a:top>
          <a:bottom>
            <a:ln w="3175" cap="flat">
              <a:solidFill>
                <a:srgbClr val="606060"/>
              </a:solidFill>
              <a:prstDash val="solid"/>
              <a:miter lim="400000"/>
            </a:ln>
          </a:bottom>
          <a:insideH>
            <a:ln w="3175" cap="flat">
              <a:solidFill>
                <a:srgbClr val="606060"/>
              </a:solidFill>
              <a:prstDash val="solid"/>
              <a:miter lim="400000"/>
            </a:ln>
          </a:insideH>
          <a:insideV>
            <a:ln w="3175" cap="flat">
              <a:solidFill>
                <a:srgbClr val="606060"/>
              </a:solidFill>
              <a:prstDash val="solid"/>
              <a:miter lim="400000"/>
            </a:ln>
          </a:insideV>
        </a:tcBdr>
        <a:fill>
          <a:solidFill>
            <a:srgbClr val="5AC831"/>
          </a:solidFill>
        </a:fill>
      </a:tcStyle>
    </a:firstCol>
    <a:lastRow>
      <a:tcTxStyle b="off" i="off">
        <a:font>
          <a:latin typeface="Helvetica Light"/>
          <a:ea typeface="Helvetica Light"/>
          <a:cs typeface="Helvetica Light"/>
        </a:font>
        <a:srgbClr val="000000"/>
      </a:tcTxStyle>
      <a:tcStyle>
        <a:tcBdr>
          <a:left>
            <a:ln w="3175" cap="flat">
              <a:solidFill>
                <a:srgbClr val="B8B8B8"/>
              </a:solidFill>
              <a:prstDash val="solid"/>
              <a:miter lim="400000"/>
            </a:ln>
          </a:left>
          <a:right>
            <a:ln w="3175" cap="flat">
              <a:solidFill>
                <a:srgbClr val="B8B8B8"/>
              </a:solidFill>
              <a:prstDash val="solid"/>
              <a:miter lim="400000"/>
            </a:ln>
          </a:right>
          <a:top>
            <a:ln w="12700" cap="flat">
              <a:solidFill>
                <a:srgbClr val="606060"/>
              </a:solidFill>
              <a:prstDash val="solid"/>
              <a:miter lim="400000"/>
            </a:ln>
          </a:top>
          <a:bottom>
            <a:ln w="3175" cap="flat">
              <a:solidFill>
                <a:srgbClr val="606060"/>
              </a:solidFill>
              <a:prstDash val="solid"/>
              <a:miter lim="400000"/>
            </a:ln>
          </a:bottom>
          <a:insideH>
            <a:ln w="3175" cap="flat">
              <a:solidFill>
                <a:srgbClr val="B8B8B8"/>
              </a:solidFill>
              <a:prstDash val="solid"/>
              <a:miter lim="400000"/>
            </a:ln>
          </a:insideH>
          <a:insideV>
            <a:ln w="3175"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3175" cap="flat">
              <a:solidFill>
                <a:srgbClr val="606060"/>
              </a:solidFill>
              <a:prstDash val="solid"/>
              <a:miter lim="400000"/>
            </a:ln>
          </a:left>
          <a:right>
            <a:ln w="3175" cap="flat">
              <a:solidFill>
                <a:srgbClr val="606060"/>
              </a:solidFill>
              <a:prstDash val="solid"/>
              <a:miter lim="400000"/>
            </a:ln>
          </a:right>
          <a:top>
            <a:ln w="3175" cap="flat">
              <a:solidFill>
                <a:srgbClr val="606060"/>
              </a:solidFill>
              <a:prstDash val="solid"/>
              <a:miter lim="400000"/>
            </a:ln>
          </a:top>
          <a:bottom>
            <a:ln w="3175" cap="flat">
              <a:solidFill>
                <a:srgbClr val="606060"/>
              </a:solidFill>
              <a:prstDash val="solid"/>
              <a:miter lim="400000"/>
            </a:ln>
          </a:bottom>
          <a:insideH>
            <a:ln w="3175" cap="flat">
              <a:solidFill>
                <a:srgbClr val="606060"/>
              </a:solidFill>
              <a:prstDash val="solid"/>
              <a:miter lim="400000"/>
            </a:ln>
          </a:insideH>
          <a:insideV>
            <a:ln w="3175"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3175" cap="flat">
              <a:solidFill>
                <a:srgbClr val="5D5D5D"/>
              </a:solidFill>
              <a:custDash>
                <a:ds d="200000" sp="200000"/>
              </a:custDash>
              <a:miter lim="400000"/>
            </a:ln>
          </a:left>
          <a:right>
            <a:ln w="3175" cap="flat">
              <a:solidFill>
                <a:srgbClr val="5D5D5D"/>
              </a:solidFill>
              <a:custDash>
                <a:ds d="200000" sp="200000"/>
              </a:custDash>
              <a:miter lim="400000"/>
            </a:ln>
          </a:right>
          <a:top>
            <a:ln w="3175" cap="flat">
              <a:solidFill>
                <a:srgbClr val="5D5D5D"/>
              </a:solidFill>
              <a:custDash>
                <a:ds d="200000" sp="200000"/>
              </a:custDash>
              <a:miter lim="400000"/>
            </a:ln>
          </a:top>
          <a:bottom>
            <a:ln w="3175" cap="flat">
              <a:solidFill>
                <a:srgbClr val="5D5D5D"/>
              </a:solidFill>
              <a:custDash>
                <a:ds d="200000" sp="200000"/>
              </a:custDash>
              <a:miter lim="400000"/>
            </a:ln>
          </a:bottom>
          <a:insideH>
            <a:ln w="3175" cap="flat">
              <a:solidFill>
                <a:srgbClr val="5D5D5D"/>
              </a:solidFill>
              <a:custDash>
                <a:ds d="200000" sp="200000"/>
              </a:custDash>
              <a:miter lim="400000"/>
            </a:ln>
          </a:insideH>
          <a:insideV>
            <a:ln w="3175"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3175" cap="flat">
              <a:solidFill>
                <a:srgbClr val="5D5D5D"/>
              </a:solidFill>
              <a:prstDash val="solid"/>
              <a:miter lim="400000"/>
            </a:ln>
          </a:left>
          <a:right>
            <a:ln w="3175" cap="flat">
              <a:solidFill>
                <a:srgbClr val="5D5D5D"/>
              </a:solidFill>
              <a:prstDash val="solid"/>
              <a:miter lim="400000"/>
            </a:ln>
          </a:right>
          <a:top>
            <a:ln w="3175" cap="flat">
              <a:solidFill>
                <a:srgbClr val="5D5D5D"/>
              </a:solidFill>
              <a:prstDash val="solid"/>
              <a:miter lim="400000"/>
            </a:ln>
          </a:top>
          <a:bottom>
            <a:ln w="3175" cap="flat">
              <a:solidFill>
                <a:srgbClr val="5D5D5D"/>
              </a:solidFill>
              <a:prstDash val="solid"/>
              <a:miter lim="400000"/>
            </a:ln>
          </a:bottom>
          <a:insideH>
            <a:ln w="3175" cap="flat">
              <a:solidFill>
                <a:srgbClr val="5D5D5D"/>
              </a:solidFill>
              <a:prstDash val="solid"/>
              <a:miter lim="400000"/>
            </a:ln>
          </a:insideH>
          <a:insideV>
            <a:ln w="3175"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3175" cap="flat">
              <a:solidFill>
                <a:srgbClr val="FFFFFF"/>
              </a:solidFill>
              <a:prstDash val="solid"/>
              <a:miter lim="400000"/>
            </a:ln>
          </a:left>
          <a:right>
            <a:ln w="3175" cap="flat">
              <a:solidFill>
                <a:srgbClr val="FFFFFF"/>
              </a:solidFill>
              <a:prstDash val="solid"/>
              <a:miter lim="400000"/>
            </a:ln>
          </a:right>
          <a:top>
            <a:ln w="3175" cap="flat">
              <a:solidFill>
                <a:srgbClr val="FFFFFF"/>
              </a:solidFill>
              <a:prstDash val="solid"/>
              <a:miter lim="400000"/>
            </a:ln>
          </a:top>
          <a:bottom>
            <a:ln w="3175" cap="flat">
              <a:solidFill>
                <a:srgbClr val="FFFFFF"/>
              </a:solidFill>
              <a:prstDash val="solid"/>
              <a:miter lim="400000"/>
            </a:ln>
          </a:bottom>
          <a:insideH>
            <a:ln w="3175" cap="flat">
              <a:solidFill>
                <a:srgbClr val="FFFFFF"/>
              </a:solidFill>
              <a:prstDash val="solid"/>
              <a:miter lim="400000"/>
            </a:ln>
          </a:insideH>
          <a:insideV>
            <a:ln w="3175"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3175" cap="flat">
              <a:solidFill>
                <a:srgbClr val="000000"/>
              </a:solidFill>
              <a:prstDash val="solid"/>
              <a:miter lim="400000"/>
            </a:ln>
          </a:top>
          <a:bottom>
            <a:ln w="12700" cap="flat">
              <a:noFill/>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3175" cap="flat">
              <a:solidFill>
                <a:srgbClr val="000000"/>
              </a:solidFill>
              <a:custDash>
                <a:ds d="200000" sp="200000"/>
              </a:custDash>
              <a:miter lim="400000"/>
            </a:ln>
          </a:left>
          <a:right>
            <a:ln w="3175" cap="flat">
              <a:solidFill>
                <a:srgbClr val="000000"/>
              </a:solidFill>
              <a:custDash>
                <a:ds d="200000" sp="200000"/>
              </a:custDash>
              <a:miter lim="400000"/>
            </a:ln>
          </a:right>
          <a:top>
            <a:ln w="12700" cap="flat">
              <a:noFill/>
              <a:miter lim="400000"/>
            </a:ln>
          </a:top>
          <a:bottom>
            <a:ln w="3175" cap="flat">
              <a:solidFill>
                <a:srgbClr val="000000"/>
              </a:solidFill>
              <a:prstDash val="solid"/>
              <a:miter lim="400000"/>
            </a:ln>
          </a:bottom>
          <a:insideH>
            <a:ln w="3175" cap="flat">
              <a:solidFill>
                <a:srgbClr val="000000"/>
              </a:solidFill>
              <a:custDash>
                <a:ds d="200000" sp="200000"/>
              </a:custDash>
              <a:miter lim="400000"/>
            </a:ln>
          </a:insideH>
          <a:insideV>
            <a:ln w="3175"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7" d="100"/>
          <a:sy n="37" d="100"/>
        </p:scale>
        <p:origin x="594" y="78"/>
      </p:cViewPr>
      <p:guideLst>
        <p:guide orient="horz" pos="4320"/>
        <p:guide pos="7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A4AADB"/>
            </a:solidFill>
            <a:ln w="12700" cap="flat">
              <a:noFill/>
              <a:miter lim="400000"/>
            </a:ln>
            <a:effectLst/>
          </c:spPr>
          <c:dPt>
            <c:idx val="0"/>
            <c:bubble3D val="0"/>
            <c:extLst>
              <c:ext xmlns:c16="http://schemas.microsoft.com/office/drawing/2014/chart" uri="{C3380CC4-5D6E-409C-BE32-E72D297353CC}">
                <c16:uniqueId val="{00000001-A35C-47D8-B4FA-2D30B29F592D}"/>
              </c:ext>
            </c:extLst>
          </c:dPt>
          <c:dPt>
            <c:idx val="1"/>
            <c:bubble3D val="0"/>
            <c:spPr>
              <a:solidFill>
                <a:srgbClr val="E583B7"/>
              </a:solidFill>
              <a:ln w="12700" cap="flat">
                <a:noFill/>
                <a:miter lim="400000"/>
              </a:ln>
              <a:effectLst/>
            </c:spPr>
            <c:extLst>
              <c:ext xmlns:c16="http://schemas.microsoft.com/office/drawing/2014/chart" uri="{C3380CC4-5D6E-409C-BE32-E72D297353CC}">
                <c16:uniqueId val="{00000003-A35C-47D8-B4FA-2D30B29F592D}"/>
              </c:ext>
            </c:extLst>
          </c:dPt>
          <c:dPt>
            <c:idx val="2"/>
            <c:bubble3D val="0"/>
            <c:spPr>
              <a:solidFill>
                <a:srgbClr val="1D1F30"/>
              </a:solidFill>
              <a:ln w="12700" cap="flat">
                <a:noFill/>
                <a:miter lim="400000"/>
              </a:ln>
              <a:effectLst/>
            </c:spPr>
            <c:extLst>
              <c:ext xmlns:c16="http://schemas.microsoft.com/office/drawing/2014/chart" uri="{C3380CC4-5D6E-409C-BE32-E72D297353CC}">
                <c16:uniqueId val="{00000005-A35C-47D8-B4FA-2D30B29F592D}"/>
              </c:ext>
            </c:extLst>
          </c:dPt>
          <c:cat>
            <c:strRef>
              <c:f>Sheet1!$B$1:$D$1</c:f>
              <c:strCache>
                <c:ptCount val="3"/>
                <c:pt idx="0">
                  <c:v>April</c:v>
                </c:pt>
                <c:pt idx="1">
                  <c:v>May</c:v>
                </c:pt>
                <c:pt idx="2">
                  <c:v>June</c:v>
                </c:pt>
              </c:strCache>
            </c:strRef>
          </c:cat>
          <c:val>
            <c:numRef>
              <c:f>Sheet1!$B$2:$D$2</c:f>
              <c:numCache>
                <c:formatCode>General</c:formatCode>
                <c:ptCount val="3"/>
                <c:pt idx="0">
                  <c:v>91</c:v>
                </c:pt>
                <c:pt idx="1">
                  <c:v>76</c:v>
                </c:pt>
                <c:pt idx="2">
                  <c:v>28</c:v>
                </c:pt>
              </c:numCache>
            </c:numRef>
          </c:val>
          <c:extLst>
            <c:ext xmlns:c16="http://schemas.microsoft.com/office/drawing/2014/chart" uri="{C3380CC4-5D6E-409C-BE32-E72D297353CC}">
              <c16:uniqueId val="{00000006-A35C-47D8-B4FA-2D30B29F592D}"/>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0000000000000001E-3"/>
          <c:y val="5.0000000000000001E-3"/>
          <c:w val="0.99"/>
          <c:h val="0.98750000000000004"/>
        </c:manualLayout>
      </c:layout>
      <c:pieChart>
        <c:varyColors val="0"/>
        <c:ser>
          <c:idx val="0"/>
          <c:order val="0"/>
          <c:tx>
            <c:strRef>
              <c:f>Sheet1!$A$2</c:f>
              <c:strCache>
                <c:ptCount val="1"/>
                <c:pt idx="0">
                  <c:v>Region 1</c:v>
                </c:pt>
              </c:strCache>
            </c:strRef>
          </c:tx>
          <c:spPr>
            <a:solidFill>
              <a:srgbClr val="A4AADB"/>
            </a:solidFill>
            <a:ln w="12700" cap="flat">
              <a:noFill/>
              <a:miter lim="400000"/>
            </a:ln>
            <a:effectLst/>
          </c:spPr>
          <c:dPt>
            <c:idx val="0"/>
            <c:bubble3D val="0"/>
            <c:extLst>
              <c:ext xmlns:c16="http://schemas.microsoft.com/office/drawing/2014/chart" uri="{C3380CC4-5D6E-409C-BE32-E72D297353CC}">
                <c16:uniqueId val="{00000001-F6C1-4005-AC0A-D2FA780C1A17}"/>
              </c:ext>
            </c:extLst>
          </c:dPt>
          <c:dPt>
            <c:idx val="1"/>
            <c:bubble3D val="0"/>
            <c:spPr>
              <a:solidFill>
                <a:srgbClr val="E583B7"/>
              </a:solidFill>
              <a:ln w="12700" cap="flat">
                <a:noFill/>
                <a:miter lim="400000"/>
              </a:ln>
              <a:effectLst/>
            </c:spPr>
            <c:extLst>
              <c:ext xmlns:c16="http://schemas.microsoft.com/office/drawing/2014/chart" uri="{C3380CC4-5D6E-409C-BE32-E72D297353CC}">
                <c16:uniqueId val="{00000003-F6C1-4005-AC0A-D2FA780C1A17}"/>
              </c:ext>
            </c:extLst>
          </c:dPt>
          <c:dPt>
            <c:idx val="2"/>
            <c:bubble3D val="0"/>
            <c:spPr>
              <a:solidFill>
                <a:srgbClr val="1D1F30"/>
              </a:solidFill>
              <a:ln w="12700" cap="flat">
                <a:noFill/>
                <a:miter lim="400000"/>
              </a:ln>
              <a:effectLst/>
            </c:spPr>
            <c:extLst>
              <c:ext xmlns:c16="http://schemas.microsoft.com/office/drawing/2014/chart" uri="{C3380CC4-5D6E-409C-BE32-E72D297353CC}">
                <c16:uniqueId val="{00000005-F6C1-4005-AC0A-D2FA780C1A17}"/>
              </c:ext>
            </c:extLst>
          </c:dPt>
          <c:cat>
            <c:strRef>
              <c:f>Sheet1!$B$1:$D$1</c:f>
              <c:strCache>
                <c:ptCount val="3"/>
                <c:pt idx="0">
                  <c:v>April</c:v>
                </c:pt>
                <c:pt idx="1">
                  <c:v>May</c:v>
                </c:pt>
                <c:pt idx="2">
                  <c:v>June</c:v>
                </c:pt>
              </c:strCache>
            </c:strRef>
          </c:cat>
          <c:val>
            <c:numRef>
              <c:f>Sheet1!$B$2:$D$2</c:f>
              <c:numCache>
                <c:formatCode>General</c:formatCode>
                <c:ptCount val="3"/>
                <c:pt idx="0">
                  <c:v>91</c:v>
                </c:pt>
                <c:pt idx="1">
                  <c:v>76</c:v>
                </c:pt>
                <c:pt idx="2">
                  <c:v>28</c:v>
                </c:pt>
              </c:numCache>
            </c:numRef>
          </c:val>
          <c:extLst>
            <c:ext xmlns:c16="http://schemas.microsoft.com/office/drawing/2014/chart" uri="{C3380CC4-5D6E-409C-BE32-E72D297353CC}">
              <c16:uniqueId val="{00000006-F6C1-4005-AC0A-D2FA780C1A17}"/>
            </c:ext>
          </c:extLst>
        </c:ser>
        <c:dLbls>
          <c:showLegendKey val="0"/>
          <c:showVal val="0"/>
          <c:showCatName val="0"/>
          <c:showSerName val="0"/>
          <c:showPercent val="0"/>
          <c:showBubbleSize val="0"/>
          <c:showLeaderLines val="0"/>
        </c:dLbls>
        <c:firstSliceAng val="0"/>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6" name="Shape 36"/>
          <p:cNvSpPr>
            <a:spLocks noGrp="1" noRot="1" noChangeAspect="1"/>
          </p:cNvSpPr>
          <p:nvPr>
            <p:ph type="sldImg"/>
          </p:nvPr>
        </p:nvSpPr>
        <p:spPr>
          <a:xfrm>
            <a:off x="1143000" y="685800"/>
            <a:ext cx="4572000" cy="3429000"/>
          </a:xfrm>
          <a:prstGeom prst="rect">
            <a:avLst/>
          </a:prstGeom>
        </p:spPr>
        <p:txBody>
          <a:bodyPr/>
          <a:lstStyle/>
          <a:p>
            <a:endParaRPr/>
          </a:p>
        </p:txBody>
      </p:sp>
      <p:sp>
        <p:nvSpPr>
          <p:cNvPr id="37" name="Shape 3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21" name="Shape 21"/>
          <p:cNvSpPr>
            <a:spLocks noGrp="1"/>
          </p:cNvSpPr>
          <p:nvPr>
            <p:ph type="title"/>
          </p:nvPr>
        </p:nvSpPr>
        <p:spPr>
          <a:prstGeom prst="rect">
            <a:avLst/>
          </a:prstGeom>
        </p:spPr>
        <p:txBody>
          <a:bodyPr/>
          <a:lstStyle>
            <a:lvl1pPr>
              <a:defRPr>
                <a:latin typeface="+mn-lt"/>
              </a:defRPr>
            </a:lvl1pPr>
          </a:lstStyle>
          <a:p>
            <a:r>
              <a:rPr dirty="0"/>
              <a:t>Title Text</a:t>
            </a:r>
          </a:p>
        </p:txBody>
      </p:sp>
      <p:sp>
        <p:nvSpPr>
          <p:cNvPr id="22" name="Shape 22"/>
          <p:cNvSpPr>
            <a:spLocks noGrp="1"/>
          </p:cNvSpPr>
          <p:nvPr>
            <p:ph type="body" idx="1"/>
          </p:nvPr>
        </p:nvSpPr>
        <p:spPr>
          <a:prstGeom prst="rect">
            <a:avLst/>
          </a:prstGeom>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Blank dark bg">
    <p:spTree>
      <p:nvGrpSpPr>
        <p:cNvPr id="1" name=""/>
        <p:cNvGrpSpPr/>
        <p:nvPr/>
      </p:nvGrpSpPr>
      <p:grpSpPr>
        <a:xfrm>
          <a:off x="0" y="0"/>
          <a:ext cx="0" cy="0"/>
          <a:chOff x="0" y="0"/>
          <a:chExt cx="0" cy="0"/>
        </a:xfrm>
      </p:grpSpPr>
      <p:sp>
        <p:nvSpPr>
          <p:cNvPr id="30" name="Shape 30"/>
          <p:cNvSpPr>
            <a:spLocks noGrp="1"/>
          </p:cNvSpPr>
          <p:nvPr>
            <p:ph type="sldNum" sz="quarter" idx="2"/>
          </p:nvPr>
        </p:nvSpPr>
        <p:spPr>
          <a:xfrm>
            <a:off x="11971114" y="11525250"/>
            <a:ext cx="432247" cy="482601"/>
          </a:xfrm>
          <a:prstGeom prst="rect">
            <a:avLst/>
          </a:prstGeom>
        </p:spPr>
        <p:txBody>
          <a:bodyPr wrap="none"/>
          <a:lstStyle>
            <a:lvl1pPr>
              <a:defRPr sz="2400" cap="none" spc="0">
                <a:solidFill>
                  <a:srgbClr val="FFFFFF"/>
                </a:solidFill>
                <a:latin typeface="Roboto Regular"/>
                <a:ea typeface="Roboto Regular"/>
                <a:cs typeface="Roboto Regular"/>
                <a:sym typeface="Roboto Regular"/>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82A40"/>
        </a:solidFill>
        <a:effectLst/>
      </p:bgPr>
    </p:bg>
    <p:spTree>
      <p:nvGrpSpPr>
        <p:cNvPr id="1" name=""/>
        <p:cNvGrpSpPr/>
        <p:nvPr/>
      </p:nvGrpSpPr>
      <p:grpSpPr>
        <a:xfrm>
          <a:off x="0" y="0"/>
          <a:ext cx="0" cy="0"/>
          <a:chOff x="0" y="0"/>
          <a:chExt cx="0" cy="0"/>
        </a:xfrm>
      </p:grpSpPr>
      <p:pic>
        <p:nvPicPr>
          <p:cNvPr id="2" name="bg_line-filtered.png"/>
          <p:cNvPicPr>
            <a:picLocks noChangeAspect="1"/>
          </p:cNvPicPr>
          <p:nvPr/>
        </p:nvPicPr>
        <p:blipFill>
          <a:blip r:embed="rId4">
            <a:alphaModFix amt="1021"/>
            <a:extLst/>
          </a:blip>
          <a:stretch>
            <a:fillRect/>
          </a:stretch>
        </p:blipFill>
        <p:spPr>
          <a:xfrm>
            <a:off x="0" y="0"/>
            <a:ext cx="24384000" cy="13716000"/>
          </a:xfrm>
          <a:prstGeom prst="rect">
            <a:avLst/>
          </a:prstGeom>
          <a:ln w="3175">
            <a:miter lim="400000"/>
          </a:ln>
        </p:spPr>
      </p:pic>
      <p:sp>
        <p:nvSpPr>
          <p:cNvPr id="3" name="Shape 3"/>
          <p:cNvSpPr>
            <a:spLocks noGrp="1"/>
          </p:cNvSpPr>
          <p:nvPr>
            <p:ph type="title"/>
          </p:nvPr>
        </p:nvSpPr>
        <p:spPr>
          <a:xfrm>
            <a:off x="1624351" y="3063333"/>
            <a:ext cx="10226037" cy="2176835"/>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dirty="0"/>
              <a:t>Title Text</a:t>
            </a:r>
          </a:p>
        </p:txBody>
      </p:sp>
      <p:sp>
        <p:nvSpPr>
          <p:cNvPr id="4" name="Shape 4"/>
          <p:cNvSpPr>
            <a:spLocks noGrp="1"/>
          </p:cNvSpPr>
          <p:nvPr>
            <p:ph type="body" idx="1"/>
          </p:nvPr>
        </p:nvSpPr>
        <p:spPr>
          <a:xfrm>
            <a:off x="1670496" y="5413963"/>
            <a:ext cx="21043007" cy="6653604"/>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t>Body Level One</a:t>
            </a:r>
          </a:p>
          <a:p>
            <a:pPr lvl="1"/>
            <a:r>
              <a:t>Body Level Two</a:t>
            </a:r>
          </a:p>
          <a:p>
            <a:pPr lvl="2"/>
            <a:r>
              <a:t>Body Level Three</a:t>
            </a:r>
          </a:p>
          <a:p>
            <a:pPr lvl="3"/>
            <a:r>
              <a:t>Body Level Four</a:t>
            </a:r>
          </a:p>
          <a:p>
            <a:pPr lvl="4"/>
            <a:r>
              <a:t>Body Level Five</a:t>
            </a:r>
          </a:p>
        </p:txBody>
      </p:sp>
      <p:sp>
        <p:nvSpPr>
          <p:cNvPr id="5" name="Shape 5"/>
          <p:cNvSpPr/>
          <p:nvPr/>
        </p:nvSpPr>
        <p:spPr>
          <a:xfrm>
            <a:off x="-25400" y="-2183"/>
            <a:ext cx="24434799" cy="2176834"/>
          </a:xfrm>
          <a:prstGeom prst="rect">
            <a:avLst/>
          </a:prstGeom>
          <a:solidFill>
            <a:srgbClr val="1D1F30"/>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grpSp>
        <p:nvGrpSpPr>
          <p:cNvPr id="8" name="Group 8"/>
          <p:cNvGrpSpPr/>
          <p:nvPr/>
        </p:nvGrpSpPr>
        <p:grpSpPr>
          <a:xfrm>
            <a:off x="19007901" y="768716"/>
            <a:ext cx="3328346" cy="596937"/>
            <a:chOff x="0" y="0"/>
            <a:chExt cx="3328344" cy="596936"/>
          </a:xfrm>
        </p:grpSpPr>
        <p:sp>
          <p:nvSpPr>
            <p:cNvPr id="6" name="Shape 6"/>
            <p:cNvSpPr/>
            <p:nvPr/>
          </p:nvSpPr>
          <p:spPr>
            <a:xfrm>
              <a:off x="0" y="0"/>
              <a:ext cx="3328344" cy="596936"/>
            </a:xfrm>
            <a:prstGeom prst="rect">
              <a:avLst/>
            </a:prstGeom>
            <a:gradFill flip="none" rotWithShape="1">
              <a:gsLst>
                <a:gs pos="0">
                  <a:srgbClr val="A4AADB"/>
                </a:gs>
                <a:gs pos="100000">
                  <a:srgbClr val="E583B7"/>
                </a:gs>
              </a:gsLst>
              <a:lin ang="2217056" scaled="0"/>
            </a:gradFill>
            <a:ln w="3175" cap="flat">
              <a:noFill/>
              <a:miter lim="400000"/>
            </a:ln>
            <a:effectLst>
              <a:outerShdw blurRad="12700" dist="12700" dir="5400000" rotWithShape="0">
                <a:srgbClr val="000000">
                  <a:alpha val="50000"/>
                </a:srgbClr>
              </a:outerShdw>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endParaRPr/>
            </a:p>
          </p:txBody>
        </p:sp>
        <p:sp>
          <p:nvSpPr>
            <p:cNvPr id="7" name="Shape 7"/>
            <p:cNvSpPr/>
            <p:nvPr/>
          </p:nvSpPr>
          <p:spPr>
            <a:xfrm>
              <a:off x="79356" y="15755"/>
              <a:ext cx="3173944" cy="538608"/>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ctr">
              <a:spAutoFit/>
            </a:bodyPr>
            <a:lstStyle>
              <a:lvl1pPr>
                <a:defRPr sz="3000" b="1" cap="all">
                  <a:solidFill>
                    <a:srgbClr val="1D1F30"/>
                  </a:solidFill>
                  <a:latin typeface="Avenir Next"/>
                  <a:ea typeface="Avenir Next"/>
                  <a:cs typeface="Avenir Next"/>
                  <a:sym typeface="Avenir Next"/>
                </a:defRPr>
              </a:lvl1pPr>
            </a:lstStyle>
            <a:p>
              <a:r>
                <a:rPr dirty="0">
                  <a:latin typeface="+mn-lt"/>
                </a:rPr>
                <a:t>Fusion THEME</a:t>
              </a:r>
            </a:p>
          </p:txBody>
        </p:sp>
      </p:grpSp>
      <p:sp>
        <p:nvSpPr>
          <p:cNvPr id="9" name="Shape 9"/>
          <p:cNvSpPr>
            <a:spLocks noGrp="1"/>
          </p:cNvSpPr>
          <p:nvPr>
            <p:ph type="sldNum" sz="quarter" idx="2"/>
          </p:nvPr>
        </p:nvSpPr>
        <p:spPr>
          <a:xfrm>
            <a:off x="23019528" y="819533"/>
            <a:ext cx="607908" cy="846386"/>
          </a:xfrm>
          <a:prstGeom prst="rect">
            <a:avLst/>
          </a:prstGeom>
          <a:ln w="3175">
            <a:miter lim="400000"/>
          </a:ln>
        </p:spPr>
        <p:txBody>
          <a:bodyPr lIns="38100" tIns="38100" rIns="38100" bIns="38100">
            <a:spAutoFit/>
          </a:bodyPr>
          <a:lstStyle>
            <a:lvl1pPr algn="ctr">
              <a:defRPr cap="all" spc="500">
                <a:latin typeface="+mn-lt"/>
                <a:ea typeface="Avenir Next Demi Bold"/>
                <a:cs typeface="Avenir Next Demi Bold"/>
                <a:sym typeface="Avenir Next Demi Bold"/>
              </a:defRPr>
            </a:lvl1pPr>
          </a:lstStyle>
          <a:p>
            <a:fld id="{86CB4B4D-7CA3-9044-876B-883B54F8677D}" type="slidenum">
              <a:rPr lang="en-US" smtClean="0"/>
              <a:pPr/>
              <a:t>‹#›</a:t>
            </a:fld>
            <a:endParaRPr lang="en-US"/>
          </a:p>
        </p:txBody>
      </p:sp>
      <p:grpSp>
        <p:nvGrpSpPr>
          <p:cNvPr id="14" name="Group 14"/>
          <p:cNvGrpSpPr/>
          <p:nvPr/>
        </p:nvGrpSpPr>
        <p:grpSpPr>
          <a:xfrm>
            <a:off x="847467" y="918320"/>
            <a:ext cx="2249421" cy="285028"/>
            <a:chOff x="0" y="0"/>
            <a:chExt cx="2249419" cy="285026"/>
          </a:xfrm>
        </p:grpSpPr>
        <p:sp>
          <p:nvSpPr>
            <p:cNvPr id="10" name="Shape 10"/>
            <p:cNvSpPr/>
            <p:nvPr/>
          </p:nvSpPr>
          <p:spPr>
            <a:xfrm>
              <a:off x="1362268" y="34399"/>
              <a:ext cx="271268" cy="216228"/>
            </a:xfrm>
            <a:custGeom>
              <a:avLst/>
              <a:gdLst/>
              <a:ahLst/>
              <a:cxnLst>
                <a:cxn ang="0">
                  <a:pos x="wd2" y="hd2"/>
                </a:cxn>
                <a:cxn ang="5400000">
                  <a:pos x="wd2" y="hd2"/>
                </a:cxn>
                <a:cxn ang="10800000">
                  <a:pos x="wd2" y="hd2"/>
                </a:cxn>
                <a:cxn ang="16200000">
                  <a:pos x="wd2" y="hd2"/>
                </a:cxn>
              </a:cxnLst>
              <a:rect l="0" t="0" r="r" b="b"/>
              <a:pathLst>
                <a:path w="21600" h="21600" extrusionOk="0">
                  <a:moveTo>
                    <a:pt x="19237" y="5082"/>
                  </a:moveTo>
                  <a:cubicBezTo>
                    <a:pt x="19237" y="5506"/>
                    <a:pt x="19237" y="5929"/>
                    <a:pt x="19237" y="5929"/>
                  </a:cubicBezTo>
                  <a:cubicBezTo>
                    <a:pt x="19237" y="13129"/>
                    <a:pt x="14850" y="21600"/>
                    <a:pt x="6750" y="21600"/>
                  </a:cubicBezTo>
                  <a:cubicBezTo>
                    <a:pt x="4388" y="21600"/>
                    <a:pt x="2025" y="20753"/>
                    <a:pt x="0" y="19059"/>
                  </a:cubicBezTo>
                  <a:cubicBezTo>
                    <a:pt x="338" y="19059"/>
                    <a:pt x="675" y="19059"/>
                    <a:pt x="1013" y="19059"/>
                  </a:cubicBezTo>
                  <a:cubicBezTo>
                    <a:pt x="3038" y="19059"/>
                    <a:pt x="5063" y="18212"/>
                    <a:pt x="6413" y="16941"/>
                  </a:cubicBezTo>
                  <a:cubicBezTo>
                    <a:pt x="4725" y="16941"/>
                    <a:pt x="3038" y="15247"/>
                    <a:pt x="2363" y="13129"/>
                  </a:cubicBezTo>
                  <a:cubicBezTo>
                    <a:pt x="2700" y="13129"/>
                    <a:pt x="3038" y="13129"/>
                    <a:pt x="3375" y="13129"/>
                  </a:cubicBezTo>
                  <a:cubicBezTo>
                    <a:pt x="3713" y="13129"/>
                    <a:pt x="4050" y="13129"/>
                    <a:pt x="4388" y="13129"/>
                  </a:cubicBezTo>
                  <a:cubicBezTo>
                    <a:pt x="2363" y="12282"/>
                    <a:pt x="1013" y="10165"/>
                    <a:pt x="1013" y="7624"/>
                  </a:cubicBezTo>
                  <a:cubicBezTo>
                    <a:pt x="1013" y="7624"/>
                    <a:pt x="1013" y="7624"/>
                    <a:pt x="1013" y="7624"/>
                  </a:cubicBezTo>
                  <a:cubicBezTo>
                    <a:pt x="1688" y="8047"/>
                    <a:pt x="2363" y="8047"/>
                    <a:pt x="3038" y="8047"/>
                  </a:cubicBezTo>
                  <a:cubicBezTo>
                    <a:pt x="1688" y="7200"/>
                    <a:pt x="1013" y="5506"/>
                    <a:pt x="1013" y="3812"/>
                  </a:cubicBezTo>
                  <a:cubicBezTo>
                    <a:pt x="1013" y="2541"/>
                    <a:pt x="1350" y="1694"/>
                    <a:pt x="1688" y="847"/>
                  </a:cubicBezTo>
                  <a:cubicBezTo>
                    <a:pt x="3713" y="4235"/>
                    <a:pt x="7088" y="6353"/>
                    <a:pt x="10463" y="6776"/>
                  </a:cubicBezTo>
                  <a:cubicBezTo>
                    <a:pt x="10463" y="6353"/>
                    <a:pt x="10463" y="5929"/>
                    <a:pt x="10463" y="5506"/>
                  </a:cubicBezTo>
                  <a:cubicBezTo>
                    <a:pt x="10463" y="2118"/>
                    <a:pt x="12487" y="0"/>
                    <a:pt x="14850" y="0"/>
                  </a:cubicBezTo>
                  <a:cubicBezTo>
                    <a:pt x="16200" y="0"/>
                    <a:pt x="17212" y="424"/>
                    <a:pt x="18225" y="1694"/>
                  </a:cubicBezTo>
                  <a:cubicBezTo>
                    <a:pt x="18900" y="1271"/>
                    <a:pt x="19912" y="847"/>
                    <a:pt x="20925" y="424"/>
                  </a:cubicBezTo>
                  <a:cubicBezTo>
                    <a:pt x="20587" y="1694"/>
                    <a:pt x="19912" y="2541"/>
                    <a:pt x="18900" y="3388"/>
                  </a:cubicBezTo>
                  <a:cubicBezTo>
                    <a:pt x="19912" y="2965"/>
                    <a:pt x="20587" y="2965"/>
                    <a:pt x="21600" y="2541"/>
                  </a:cubicBezTo>
                  <a:cubicBezTo>
                    <a:pt x="20925" y="3388"/>
                    <a:pt x="20250" y="4659"/>
                    <a:pt x="19237" y="5082"/>
                  </a:cubicBezTo>
                  <a:close/>
                </a:path>
              </a:pathLst>
            </a:custGeom>
            <a:solidFill>
              <a:srgbClr val="ABADC2"/>
            </a:solidFill>
            <a:ln w="3175" cap="flat">
              <a:noFill/>
              <a:miter lim="400000"/>
            </a:ln>
            <a:effectLst/>
          </p:spPr>
          <p:txBody>
            <a:bodyPr wrap="square" lIns="45719" tIns="45719" rIns="45719" bIns="45719" numCol="1" anchor="t">
              <a:noAutofit/>
            </a:bodyPr>
            <a:lstStyle/>
            <a:p>
              <a:pPr defTabSz="457200">
                <a:defRPr sz="2400">
                  <a:latin typeface="Calibri"/>
                  <a:ea typeface="Calibri"/>
                  <a:cs typeface="Calibri"/>
                  <a:sym typeface="Calibri"/>
                </a:defRPr>
              </a:pPr>
              <a:endParaRPr/>
            </a:p>
          </p:txBody>
        </p:sp>
        <p:sp>
          <p:nvSpPr>
            <p:cNvPr id="11" name="Shape 11"/>
            <p:cNvSpPr/>
            <p:nvPr/>
          </p:nvSpPr>
          <p:spPr>
            <a:xfrm>
              <a:off x="2100026" y="0"/>
              <a:ext cx="149394" cy="285027"/>
            </a:xfrm>
            <a:custGeom>
              <a:avLst/>
              <a:gdLst/>
              <a:ahLst/>
              <a:cxnLst>
                <a:cxn ang="0">
                  <a:pos x="wd2" y="hd2"/>
                </a:cxn>
                <a:cxn ang="5400000">
                  <a:pos x="wd2" y="hd2"/>
                </a:cxn>
                <a:cxn ang="10800000">
                  <a:pos x="wd2" y="hd2"/>
                </a:cxn>
                <a:cxn ang="16200000">
                  <a:pos x="wd2" y="hd2"/>
                </a:cxn>
              </a:cxnLst>
              <a:rect l="0" t="0" r="r" b="b"/>
              <a:pathLst>
                <a:path w="21600" h="21600" extrusionOk="0">
                  <a:moveTo>
                    <a:pt x="21600" y="3546"/>
                  </a:moveTo>
                  <a:cubicBezTo>
                    <a:pt x="17897" y="3546"/>
                    <a:pt x="17897" y="3546"/>
                    <a:pt x="17897" y="3546"/>
                  </a:cubicBezTo>
                  <a:cubicBezTo>
                    <a:pt x="14811" y="3546"/>
                    <a:pt x="14194" y="4513"/>
                    <a:pt x="14194" y="5481"/>
                  </a:cubicBezTo>
                  <a:cubicBezTo>
                    <a:pt x="14194" y="8060"/>
                    <a:pt x="14194" y="8060"/>
                    <a:pt x="14194" y="8060"/>
                  </a:cubicBezTo>
                  <a:cubicBezTo>
                    <a:pt x="21600" y="8060"/>
                    <a:pt x="21600" y="8060"/>
                    <a:pt x="21600" y="8060"/>
                  </a:cubicBezTo>
                  <a:cubicBezTo>
                    <a:pt x="20366" y="11928"/>
                    <a:pt x="20366" y="11928"/>
                    <a:pt x="20366" y="11928"/>
                  </a:cubicBezTo>
                  <a:cubicBezTo>
                    <a:pt x="14194" y="11928"/>
                    <a:pt x="14194" y="11928"/>
                    <a:pt x="14194" y="11928"/>
                  </a:cubicBezTo>
                  <a:cubicBezTo>
                    <a:pt x="14194" y="21600"/>
                    <a:pt x="14194" y="21600"/>
                    <a:pt x="14194" y="21600"/>
                  </a:cubicBezTo>
                  <a:cubicBezTo>
                    <a:pt x="6789" y="21600"/>
                    <a:pt x="6789" y="21600"/>
                    <a:pt x="6789" y="21600"/>
                  </a:cubicBezTo>
                  <a:cubicBezTo>
                    <a:pt x="6789" y="11928"/>
                    <a:pt x="6789" y="11928"/>
                    <a:pt x="6789" y="11928"/>
                  </a:cubicBezTo>
                  <a:cubicBezTo>
                    <a:pt x="0" y="11928"/>
                    <a:pt x="0" y="11928"/>
                    <a:pt x="0" y="11928"/>
                  </a:cubicBezTo>
                  <a:cubicBezTo>
                    <a:pt x="0" y="8060"/>
                    <a:pt x="0" y="8060"/>
                    <a:pt x="0" y="8060"/>
                  </a:cubicBezTo>
                  <a:cubicBezTo>
                    <a:pt x="6789" y="8060"/>
                    <a:pt x="6789" y="8060"/>
                    <a:pt x="6789" y="8060"/>
                  </a:cubicBezTo>
                  <a:cubicBezTo>
                    <a:pt x="6789" y="5158"/>
                    <a:pt x="6789" y="5158"/>
                    <a:pt x="6789" y="5158"/>
                  </a:cubicBezTo>
                  <a:cubicBezTo>
                    <a:pt x="6789" y="1934"/>
                    <a:pt x="10491" y="0"/>
                    <a:pt x="16046" y="0"/>
                  </a:cubicBezTo>
                  <a:cubicBezTo>
                    <a:pt x="18514" y="0"/>
                    <a:pt x="20983" y="322"/>
                    <a:pt x="21600" y="322"/>
                  </a:cubicBezTo>
                  <a:lnTo>
                    <a:pt x="21600" y="3546"/>
                  </a:lnTo>
                  <a:close/>
                </a:path>
              </a:pathLst>
            </a:custGeom>
            <a:solidFill>
              <a:srgbClr val="ABADC2"/>
            </a:solidFill>
            <a:ln w="3175" cap="flat">
              <a:noFill/>
              <a:miter lim="400000"/>
            </a:ln>
            <a:effectLst/>
          </p:spPr>
          <p:txBody>
            <a:bodyPr wrap="square" lIns="45719" tIns="45719" rIns="45719" bIns="45719" numCol="1" anchor="t">
              <a:noAutofit/>
            </a:bodyPr>
            <a:lstStyle/>
            <a:p>
              <a:pPr defTabSz="457200">
                <a:defRPr sz="2400">
                  <a:latin typeface="Calibri"/>
                  <a:ea typeface="Calibri"/>
                  <a:cs typeface="Calibri"/>
                  <a:sym typeface="Calibri"/>
                </a:defRPr>
              </a:pPr>
              <a:endParaRPr/>
            </a:p>
          </p:txBody>
        </p:sp>
        <p:sp>
          <p:nvSpPr>
            <p:cNvPr id="12" name="Shape 12"/>
            <p:cNvSpPr/>
            <p:nvPr/>
          </p:nvSpPr>
          <p:spPr>
            <a:xfrm>
              <a:off x="736683" y="9050"/>
              <a:ext cx="168792" cy="26692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8900" y="1029"/>
                    <a:pt x="18900" y="1029"/>
                    <a:pt x="18900" y="1029"/>
                  </a:cubicBezTo>
                  <a:cubicBezTo>
                    <a:pt x="16200" y="1029"/>
                    <a:pt x="16200" y="1029"/>
                    <a:pt x="16200" y="1029"/>
                  </a:cubicBezTo>
                  <a:cubicBezTo>
                    <a:pt x="17820" y="2057"/>
                    <a:pt x="19440" y="3086"/>
                    <a:pt x="19440" y="4800"/>
                  </a:cubicBezTo>
                  <a:cubicBezTo>
                    <a:pt x="19440" y="8229"/>
                    <a:pt x="14580" y="8571"/>
                    <a:pt x="14580" y="10286"/>
                  </a:cubicBezTo>
                  <a:cubicBezTo>
                    <a:pt x="14580" y="12000"/>
                    <a:pt x="20520" y="12686"/>
                    <a:pt x="20520" y="16114"/>
                  </a:cubicBezTo>
                  <a:cubicBezTo>
                    <a:pt x="20520" y="17143"/>
                    <a:pt x="20520" y="17829"/>
                    <a:pt x="19980" y="18514"/>
                  </a:cubicBezTo>
                  <a:cubicBezTo>
                    <a:pt x="17820" y="20914"/>
                    <a:pt x="12960" y="21600"/>
                    <a:pt x="9180" y="21600"/>
                  </a:cubicBezTo>
                  <a:cubicBezTo>
                    <a:pt x="6480" y="21600"/>
                    <a:pt x="2700" y="20914"/>
                    <a:pt x="540" y="19200"/>
                  </a:cubicBezTo>
                  <a:cubicBezTo>
                    <a:pt x="0" y="18857"/>
                    <a:pt x="0" y="18171"/>
                    <a:pt x="0" y="17486"/>
                  </a:cubicBezTo>
                  <a:cubicBezTo>
                    <a:pt x="0" y="16114"/>
                    <a:pt x="1620" y="14743"/>
                    <a:pt x="3240" y="14057"/>
                  </a:cubicBezTo>
                  <a:cubicBezTo>
                    <a:pt x="5940" y="13029"/>
                    <a:pt x="8640" y="13029"/>
                    <a:pt x="11340" y="12686"/>
                  </a:cubicBezTo>
                  <a:cubicBezTo>
                    <a:pt x="10800" y="12000"/>
                    <a:pt x="10260" y="11657"/>
                    <a:pt x="10260" y="10971"/>
                  </a:cubicBezTo>
                  <a:cubicBezTo>
                    <a:pt x="10260" y="10286"/>
                    <a:pt x="10260" y="9943"/>
                    <a:pt x="10800" y="9600"/>
                  </a:cubicBezTo>
                  <a:cubicBezTo>
                    <a:pt x="10260" y="9943"/>
                    <a:pt x="9720" y="9943"/>
                    <a:pt x="9180" y="9943"/>
                  </a:cubicBezTo>
                  <a:cubicBezTo>
                    <a:pt x="5400" y="9943"/>
                    <a:pt x="2160" y="7886"/>
                    <a:pt x="2160" y="5486"/>
                  </a:cubicBezTo>
                  <a:cubicBezTo>
                    <a:pt x="2160" y="3771"/>
                    <a:pt x="3240" y="2400"/>
                    <a:pt x="4860" y="1714"/>
                  </a:cubicBezTo>
                  <a:cubicBezTo>
                    <a:pt x="7020" y="343"/>
                    <a:pt x="10260" y="0"/>
                    <a:pt x="12960" y="0"/>
                  </a:cubicBezTo>
                  <a:lnTo>
                    <a:pt x="21600" y="0"/>
                  </a:lnTo>
                  <a:close/>
                  <a:moveTo>
                    <a:pt x="12960" y="13714"/>
                  </a:moveTo>
                  <a:cubicBezTo>
                    <a:pt x="12960" y="13714"/>
                    <a:pt x="12420" y="13714"/>
                    <a:pt x="11880" y="13714"/>
                  </a:cubicBezTo>
                  <a:cubicBezTo>
                    <a:pt x="8640" y="13714"/>
                    <a:pt x="3780" y="14400"/>
                    <a:pt x="3780" y="16800"/>
                  </a:cubicBezTo>
                  <a:cubicBezTo>
                    <a:pt x="3780" y="19543"/>
                    <a:pt x="8100" y="20229"/>
                    <a:pt x="11340" y="20229"/>
                  </a:cubicBezTo>
                  <a:cubicBezTo>
                    <a:pt x="14580" y="20229"/>
                    <a:pt x="17820" y="19543"/>
                    <a:pt x="17820" y="17486"/>
                  </a:cubicBezTo>
                  <a:cubicBezTo>
                    <a:pt x="17820" y="15429"/>
                    <a:pt x="15120" y="14400"/>
                    <a:pt x="12960" y="13714"/>
                  </a:cubicBezTo>
                  <a:close/>
                  <a:moveTo>
                    <a:pt x="9720" y="1029"/>
                  </a:moveTo>
                  <a:cubicBezTo>
                    <a:pt x="8640" y="1029"/>
                    <a:pt x="7560" y="1371"/>
                    <a:pt x="7020" y="2057"/>
                  </a:cubicBezTo>
                  <a:cubicBezTo>
                    <a:pt x="5940" y="2400"/>
                    <a:pt x="5940" y="3086"/>
                    <a:pt x="5940" y="4114"/>
                  </a:cubicBezTo>
                  <a:cubicBezTo>
                    <a:pt x="5940" y="5829"/>
                    <a:pt x="7560" y="8914"/>
                    <a:pt x="11340" y="8914"/>
                  </a:cubicBezTo>
                  <a:cubicBezTo>
                    <a:pt x="12420" y="8914"/>
                    <a:pt x="13500" y="8571"/>
                    <a:pt x="14580" y="8229"/>
                  </a:cubicBezTo>
                  <a:cubicBezTo>
                    <a:pt x="15120" y="7543"/>
                    <a:pt x="15660" y="6857"/>
                    <a:pt x="15660" y="6171"/>
                  </a:cubicBezTo>
                  <a:cubicBezTo>
                    <a:pt x="15660" y="4114"/>
                    <a:pt x="13500" y="1029"/>
                    <a:pt x="9720" y="1029"/>
                  </a:cubicBezTo>
                  <a:close/>
                </a:path>
              </a:pathLst>
            </a:custGeom>
            <a:solidFill>
              <a:srgbClr val="ABADC2"/>
            </a:solidFill>
            <a:ln w="3175" cap="flat">
              <a:noFill/>
              <a:miter lim="400000"/>
            </a:ln>
            <a:effectLst/>
          </p:spPr>
          <p:txBody>
            <a:bodyPr wrap="square" lIns="45719" tIns="45719" rIns="45719" bIns="45719" numCol="1" anchor="t">
              <a:noAutofit/>
            </a:bodyPr>
            <a:lstStyle/>
            <a:p>
              <a:pPr defTabSz="457200">
                <a:defRPr sz="2400">
                  <a:latin typeface="Calibri"/>
                  <a:ea typeface="Calibri"/>
                  <a:cs typeface="Calibri"/>
                  <a:sym typeface="Calibri"/>
                </a:defRPr>
              </a:pPr>
              <a:endParaRPr/>
            </a:p>
          </p:txBody>
        </p:sp>
        <p:sp>
          <p:nvSpPr>
            <p:cNvPr id="13" name="Shape 13"/>
            <p:cNvSpPr/>
            <p:nvPr/>
          </p:nvSpPr>
          <p:spPr>
            <a:xfrm>
              <a:off x="0" y="38491"/>
              <a:ext cx="288514" cy="208045"/>
            </a:xfrm>
            <a:custGeom>
              <a:avLst/>
              <a:gdLst/>
              <a:ahLst/>
              <a:cxnLst>
                <a:cxn ang="0">
                  <a:pos x="wd2" y="hd2"/>
                </a:cxn>
                <a:cxn ang="5400000">
                  <a:pos x="wd2" y="hd2"/>
                </a:cxn>
                <a:cxn ang="10800000">
                  <a:pos x="wd2" y="hd2"/>
                </a:cxn>
                <a:cxn ang="16200000">
                  <a:pos x="wd2" y="hd2"/>
                </a:cxn>
              </a:cxnLst>
              <a:rect l="0" t="0" r="r" b="b"/>
              <a:pathLst>
                <a:path w="21600" h="21600" extrusionOk="0">
                  <a:moveTo>
                    <a:pt x="21282" y="18073"/>
                  </a:moveTo>
                  <a:cubicBezTo>
                    <a:pt x="20965" y="19837"/>
                    <a:pt x="20012" y="21159"/>
                    <a:pt x="18741" y="21159"/>
                  </a:cubicBezTo>
                  <a:cubicBezTo>
                    <a:pt x="16200" y="21600"/>
                    <a:pt x="13341" y="21600"/>
                    <a:pt x="10800" y="21600"/>
                  </a:cubicBezTo>
                  <a:cubicBezTo>
                    <a:pt x="7941" y="21600"/>
                    <a:pt x="5400" y="21600"/>
                    <a:pt x="2541" y="21159"/>
                  </a:cubicBezTo>
                  <a:cubicBezTo>
                    <a:pt x="1588" y="21159"/>
                    <a:pt x="635" y="19837"/>
                    <a:pt x="318" y="18073"/>
                  </a:cubicBezTo>
                  <a:cubicBezTo>
                    <a:pt x="0" y="15869"/>
                    <a:pt x="0" y="13224"/>
                    <a:pt x="0" y="11020"/>
                  </a:cubicBezTo>
                  <a:cubicBezTo>
                    <a:pt x="0" y="8376"/>
                    <a:pt x="0" y="6171"/>
                    <a:pt x="318" y="3527"/>
                  </a:cubicBezTo>
                  <a:cubicBezTo>
                    <a:pt x="635" y="2204"/>
                    <a:pt x="1588" y="882"/>
                    <a:pt x="2541" y="441"/>
                  </a:cubicBezTo>
                  <a:cubicBezTo>
                    <a:pt x="5400" y="0"/>
                    <a:pt x="7941" y="0"/>
                    <a:pt x="10800" y="0"/>
                  </a:cubicBezTo>
                  <a:cubicBezTo>
                    <a:pt x="13341" y="0"/>
                    <a:pt x="16200" y="0"/>
                    <a:pt x="18741" y="441"/>
                  </a:cubicBezTo>
                  <a:cubicBezTo>
                    <a:pt x="20012" y="882"/>
                    <a:pt x="20965" y="2204"/>
                    <a:pt x="21282" y="3527"/>
                  </a:cubicBezTo>
                  <a:cubicBezTo>
                    <a:pt x="21600" y="6171"/>
                    <a:pt x="21600" y="8376"/>
                    <a:pt x="21600" y="11020"/>
                  </a:cubicBezTo>
                  <a:cubicBezTo>
                    <a:pt x="21600" y="13224"/>
                    <a:pt x="21600" y="15869"/>
                    <a:pt x="21282" y="18073"/>
                  </a:cubicBezTo>
                  <a:close/>
                  <a:moveTo>
                    <a:pt x="14929" y="10139"/>
                  </a:moveTo>
                  <a:cubicBezTo>
                    <a:pt x="8894" y="4849"/>
                    <a:pt x="8894" y="4849"/>
                    <a:pt x="8894" y="4849"/>
                  </a:cubicBezTo>
                  <a:cubicBezTo>
                    <a:pt x="8576" y="4408"/>
                    <a:pt x="8259" y="4408"/>
                    <a:pt x="7941" y="4408"/>
                  </a:cubicBezTo>
                  <a:cubicBezTo>
                    <a:pt x="7941" y="4849"/>
                    <a:pt x="7624" y="5290"/>
                    <a:pt x="7624" y="5731"/>
                  </a:cubicBezTo>
                  <a:cubicBezTo>
                    <a:pt x="7624" y="16310"/>
                    <a:pt x="7624" y="16310"/>
                    <a:pt x="7624" y="16310"/>
                  </a:cubicBezTo>
                  <a:cubicBezTo>
                    <a:pt x="7624" y="16751"/>
                    <a:pt x="7941" y="17192"/>
                    <a:pt x="7941" y="17192"/>
                  </a:cubicBezTo>
                  <a:cubicBezTo>
                    <a:pt x="8259" y="17192"/>
                    <a:pt x="8259" y="17192"/>
                    <a:pt x="8259" y="17192"/>
                  </a:cubicBezTo>
                  <a:cubicBezTo>
                    <a:pt x="8576" y="17192"/>
                    <a:pt x="8576" y="17192"/>
                    <a:pt x="8894" y="17192"/>
                  </a:cubicBezTo>
                  <a:cubicBezTo>
                    <a:pt x="14929" y="11902"/>
                    <a:pt x="14929" y="11902"/>
                    <a:pt x="14929" y="11902"/>
                  </a:cubicBezTo>
                  <a:cubicBezTo>
                    <a:pt x="15247" y="11461"/>
                    <a:pt x="15247" y="11461"/>
                    <a:pt x="15247" y="11020"/>
                  </a:cubicBezTo>
                  <a:cubicBezTo>
                    <a:pt x="15247" y="10580"/>
                    <a:pt x="15247" y="10139"/>
                    <a:pt x="14929" y="10139"/>
                  </a:cubicBezTo>
                  <a:close/>
                </a:path>
              </a:pathLst>
            </a:custGeom>
            <a:solidFill>
              <a:srgbClr val="ABADC2"/>
            </a:solidFill>
            <a:ln w="3175" cap="flat">
              <a:noFill/>
              <a:miter lim="400000"/>
            </a:ln>
            <a:effectLst/>
          </p:spPr>
          <p:txBody>
            <a:bodyPr wrap="square" lIns="45719" tIns="45719" rIns="45719" bIns="45719" numCol="1" anchor="t">
              <a:noAutofit/>
            </a:bodyPr>
            <a:lstStyle/>
            <a:p>
              <a:pPr defTabSz="457200">
                <a:defRPr sz="2400">
                  <a:latin typeface="Calibri"/>
                  <a:ea typeface="Calibri"/>
                  <a:cs typeface="Calibri"/>
                  <a:sym typeface="Calibri"/>
                </a:defRPr>
              </a:pPr>
              <a:endParaRPr/>
            </a:p>
          </p:txBody>
        </p:sp>
      </p:grpSp>
    </p:spTree>
  </p:cSld>
  <p:clrMap bg1="dk1" tx1="lt1" bg2="dk2" tx2="lt2" accent1="accent1" accent2="accent2" accent3="accent3" accent4="accent4" accent5="accent5" accent6="accent6" hlink="hlink" folHlink="folHlink"/>
  <p:sldLayoutIdLst>
    <p:sldLayoutId id="2147483649" r:id="rId1"/>
    <p:sldLayoutId id="2147483650" r:id="rId2"/>
  </p:sldLayoutIdLst>
  <p:transition spd="med"/>
  <p:txStyles>
    <p:titleStyle>
      <a:lvl1pPr marL="0" marR="0" indent="0" algn="l" defTabSz="825500" latinLnBrk="0">
        <a:lnSpc>
          <a:spcPct val="80000"/>
        </a:lnSpc>
        <a:spcBef>
          <a:spcPts val="0"/>
        </a:spcBef>
        <a:spcAft>
          <a:spcPts val="0"/>
        </a:spcAft>
        <a:buClrTx/>
        <a:buSzTx/>
        <a:buFontTx/>
        <a:buNone/>
        <a:tabLst/>
        <a:defRPr sz="10000" b="1" i="0" u="none" strike="noStrike" cap="all" spc="0" baseline="0">
          <a:ln>
            <a:noFill/>
          </a:ln>
          <a:solidFill>
            <a:srgbClr val="F4F5F7"/>
          </a:solidFill>
          <a:uFillTx/>
          <a:latin typeface="+mn-lt"/>
          <a:ea typeface="Montserrat-SemiBold"/>
          <a:cs typeface="Montserrat-SemiBold"/>
          <a:sym typeface="Montserrat-SemiBold"/>
        </a:defRPr>
      </a:lvl1pPr>
      <a:lvl2pPr marL="0" marR="0" indent="228600" algn="l" defTabSz="825500" latinLnBrk="0">
        <a:lnSpc>
          <a:spcPct val="80000"/>
        </a:lnSpc>
        <a:spcBef>
          <a:spcPts val="0"/>
        </a:spcBef>
        <a:spcAft>
          <a:spcPts val="0"/>
        </a:spcAft>
        <a:buClrTx/>
        <a:buSzTx/>
        <a:buFontTx/>
        <a:buNone/>
        <a:tabLst/>
        <a:defRPr sz="10000" b="1" i="0" u="none" strike="noStrike" cap="all" spc="0" baseline="0">
          <a:ln>
            <a:noFill/>
          </a:ln>
          <a:solidFill>
            <a:srgbClr val="F4F5F7"/>
          </a:solidFill>
          <a:uFillTx/>
          <a:latin typeface="Montserrat-SemiBold"/>
          <a:ea typeface="Montserrat-SemiBold"/>
          <a:cs typeface="Montserrat-SemiBold"/>
          <a:sym typeface="Montserrat-SemiBold"/>
        </a:defRPr>
      </a:lvl2pPr>
      <a:lvl3pPr marL="0" marR="0" indent="457200" algn="l" defTabSz="825500" latinLnBrk="0">
        <a:lnSpc>
          <a:spcPct val="80000"/>
        </a:lnSpc>
        <a:spcBef>
          <a:spcPts val="0"/>
        </a:spcBef>
        <a:spcAft>
          <a:spcPts val="0"/>
        </a:spcAft>
        <a:buClrTx/>
        <a:buSzTx/>
        <a:buFontTx/>
        <a:buNone/>
        <a:tabLst/>
        <a:defRPr sz="10000" b="1" i="0" u="none" strike="noStrike" cap="all" spc="0" baseline="0">
          <a:ln>
            <a:noFill/>
          </a:ln>
          <a:solidFill>
            <a:srgbClr val="F4F5F7"/>
          </a:solidFill>
          <a:uFillTx/>
          <a:latin typeface="Montserrat-SemiBold"/>
          <a:ea typeface="Montserrat-SemiBold"/>
          <a:cs typeface="Montserrat-SemiBold"/>
          <a:sym typeface="Montserrat-SemiBold"/>
        </a:defRPr>
      </a:lvl3pPr>
      <a:lvl4pPr marL="0" marR="0" indent="685800" algn="l" defTabSz="825500" latinLnBrk="0">
        <a:lnSpc>
          <a:spcPct val="80000"/>
        </a:lnSpc>
        <a:spcBef>
          <a:spcPts val="0"/>
        </a:spcBef>
        <a:spcAft>
          <a:spcPts val="0"/>
        </a:spcAft>
        <a:buClrTx/>
        <a:buSzTx/>
        <a:buFontTx/>
        <a:buNone/>
        <a:tabLst/>
        <a:defRPr sz="10000" b="1" i="0" u="none" strike="noStrike" cap="all" spc="0" baseline="0">
          <a:ln>
            <a:noFill/>
          </a:ln>
          <a:solidFill>
            <a:srgbClr val="F4F5F7"/>
          </a:solidFill>
          <a:uFillTx/>
          <a:latin typeface="Montserrat-SemiBold"/>
          <a:ea typeface="Montserrat-SemiBold"/>
          <a:cs typeface="Montserrat-SemiBold"/>
          <a:sym typeface="Montserrat-SemiBold"/>
        </a:defRPr>
      </a:lvl4pPr>
      <a:lvl5pPr marL="0" marR="0" indent="914400" algn="l" defTabSz="825500" latinLnBrk="0">
        <a:lnSpc>
          <a:spcPct val="80000"/>
        </a:lnSpc>
        <a:spcBef>
          <a:spcPts val="0"/>
        </a:spcBef>
        <a:spcAft>
          <a:spcPts val="0"/>
        </a:spcAft>
        <a:buClrTx/>
        <a:buSzTx/>
        <a:buFontTx/>
        <a:buNone/>
        <a:tabLst/>
        <a:defRPr sz="10000" b="1" i="0" u="none" strike="noStrike" cap="all" spc="0" baseline="0">
          <a:ln>
            <a:noFill/>
          </a:ln>
          <a:solidFill>
            <a:srgbClr val="F4F5F7"/>
          </a:solidFill>
          <a:uFillTx/>
          <a:latin typeface="Montserrat-SemiBold"/>
          <a:ea typeface="Montserrat-SemiBold"/>
          <a:cs typeface="Montserrat-SemiBold"/>
          <a:sym typeface="Montserrat-SemiBold"/>
        </a:defRPr>
      </a:lvl5pPr>
      <a:lvl6pPr marL="0" marR="0" indent="1143000" algn="l" defTabSz="825500" latinLnBrk="0">
        <a:lnSpc>
          <a:spcPct val="80000"/>
        </a:lnSpc>
        <a:spcBef>
          <a:spcPts val="0"/>
        </a:spcBef>
        <a:spcAft>
          <a:spcPts val="0"/>
        </a:spcAft>
        <a:buClrTx/>
        <a:buSzTx/>
        <a:buFontTx/>
        <a:buNone/>
        <a:tabLst/>
        <a:defRPr sz="10000" b="1" i="0" u="none" strike="noStrike" cap="all" spc="0" baseline="0">
          <a:ln>
            <a:noFill/>
          </a:ln>
          <a:solidFill>
            <a:srgbClr val="F4F5F7"/>
          </a:solidFill>
          <a:uFillTx/>
          <a:latin typeface="Montserrat-SemiBold"/>
          <a:ea typeface="Montserrat-SemiBold"/>
          <a:cs typeface="Montserrat-SemiBold"/>
          <a:sym typeface="Montserrat-SemiBold"/>
        </a:defRPr>
      </a:lvl6pPr>
      <a:lvl7pPr marL="0" marR="0" indent="1371600" algn="l" defTabSz="825500" latinLnBrk="0">
        <a:lnSpc>
          <a:spcPct val="80000"/>
        </a:lnSpc>
        <a:spcBef>
          <a:spcPts val="0"/>
        </a:spcBef>
        <a:spcAft>
          <a:spcPts val="0"/>
        </a:spcAft>
        <a:buClrTx/>
        <a:buSzTx/>
        <a:buFontTx/>
        <a:buNone/>
        <a:tabLst/>
        <a:defRPr sz="10000" b="1" i="0" u="none" strike="noStrike" cap="all" spc="0" baseline="0">
          <a:ln>
            <a:noFill/>
          </a:ln>
          <a:solidFill>
            <a:srgbClr val="F4F5F7"/>
          </a:solidFill>
          <a:uFillTx/>
          <a:latin typeface="Montserrat-SemiBold"/>
          <a:ea typeface="Montserrat-SemiBold"/>
          <a:cs typeface="Montserrat-SemiBold"/>
          <a:sym typeface="Montserrat-SemiBold"/>
        </a:defRPr>
      </a:lvl7pPr>
      <a:lvl8pPr marL="0" marR="0" indent="1600200" algn="l" defTabSz="825500" latinLnBrk="0">
        <a:lnSpc>
          <a:spcPct val="80000"/>
        </a:lnSpc>
        <a:spcBef>
          <a:spcPts val="0"/>
        </a:spcBef>
        <a:spcAft>
          <a:spcPts val="0"/>
        </a:spcAft>
        <a:buClrTx/>
        <a:buSzTx/>
        <a:buFontTx/>
        <a:buNone/>
        <a:tabLst/>
        <a:defRPr sz="10000" b="1" i="0" u="none" strike="noStrike" cap="all" spc="0" baseline="0">
          <a:ln>
            <a:noFill/>
          </a:ln>
          <a:solidFill>
            <a:srgbClr val="F4F5F7"/>
          </a:solidFill>
          <a:uFillTx/>
          <a:latin typeface="Montserrat-SemiBold"/>
          <a:ea typeface="Montserrat-SemiBold"/>
          <a:cs typeface="Montserrat-SemiBold"/>
          <a:sym typeface="Montserrat-SemiBold"/>
        </a:defRPr>
      </a:lvl8pPr>
      <a:lvl9pPr marL="0" marR="0" indent="1828800" algn="l" defTabSz="825500" latinLnBrk="0">
        <a:lnSpc>
          <a:spcPct val="80000"/>
        </a:lnSpc>
        <a:spcBef>
          <a:spcPts val="0"/>
        </a:spcBef>
        <a:spcAft>
          <a:spcPts val="0"/>
        </a:spcAft>
        <a:buClrTx/>
        <a:buSzTx/>
        <a:buFontTx/>
        <a:buNone/>
        <a:tabLst/>
        <a:defRPr sz="10000" b="1" i="0" u="none" strike="noStrike" cap="all" spc="0" baseline="0">
          <a:ln>
            <a:noFill/>
          </a:ln>
          <a:solidFill>
            <a:srgbClr val="F4F5F7"/>
          </a:solidFill>
          <a:uFillTx/>
          <a:latin typeface="Montserrat-SemiBold"/>
          <a:ea typeface="Montserrat-SemiBold"/>
          <a:cs typeface="Montserrat-SemiBold"/>
          <a:sym typeface="Montserrat-SemiBold"/>
        </a:defRPr>
      </a:lvl9pPr>
    </p:titleStyle>
    <p:bodyStyle>
      <a:lvl1pPr marL="0" marR="0" indent="0" algn="l" defTabSz="825500" rtl="0" latinLnBrk="0">
        <a:lnSpc>
          <a:spcPct val="100000"/>
        </a:lnSpc>
        <a:spcBef>
          <a:spcPts val="0"/>
        </a:spcBef>
        <a:spcAft>
          <a:spcPts val="0"/>
        </a:spcAft>
        <a:buClrTx/>
        <a:buSzTx/>
        <a:buFontTx/>
        <a:buNone/>
        <a:tabLst/>
        <a:defRPr sz="2500" b="0" i="0" u="none" strike="noStrike" cap="none" spc="0" baseline="0">
          <a:ln>
            <a:noFill/>
          </a:ln>
          <a:solidFill>
            <a:srgbClr val="ABADC2"/>
          </a:solidFill>
          <a:uFillTx/>
          <a:latin typeface="+mn-lt"/>
          <a:ea typeface="Avenir Book"/>
          <a:cs typeface="Avenir Book"/>
          <a:sym typeface="Avenir Book"/>
        </a:defRPr>
      </a:lvl1pPr>
      <a:lvl2pPr marL="0" marR="0" indent="228600" algn="l" defTabSz="825500" rtl="0" latinLnBrk="0">
        <a:lnSpc>
          <a:spcPct val="100000"/>
        </a:lnSpc>
        <a:spcBef>
          <a:spcPts val="0"/>
        </a:spcBef>
        <a:spcAft>
          <a:spcPts val="0"/>
        </a:spcAft>
        <a:buClrTx/>
        <a:buSzTx/>
        <a:buFontTx/>
        <a:buNone/>
        <a:tabLst/>
        <a:defRPr sz="2500" b="0" i="0" u="none" strike="noStrike" cap="none" spc="0" baseline="0">
          <a:ln>
            <a:noFill/>
          </a:ln>
          <a:solidFill>
            <a:srgbClr val="ABADC2"/>
          </a:solidFill>
          <a:uFillTx/>
          <a:latin typeface="+mn-lt"/>
          <a:ea typeface="Avenir Book"/>
          <a:cs typeface="Avenir Book"/>
          <a:sym typeface="Avenir Book"/>
        </a:defRPr>
      </a:lvl2pPr>
      <a:lvl3pPr marL="0" marR="0" indent="457200" algn="l" defTabSz="825500" rtl="0" latinLnBrk="0">
        <a:lnSpc>
          <a:spcPct val="100000"/>
        </a:lnSpc>
        <a:spcBef>
          <a:spcPts val="0"/>
        </a:spcBef>
        <a:spcAft>
          <a:spcPts val="0"/>
        </a:spcAft>
        <a:buClrTx/>
        <a:buSzTx/>
        <a:buFontTx/>
        <a:buNone/>
        <a:tabLst/>
        <a:defRPr sz="2500" b="0" i="0" u="none" strike="noStrike" cap="none" spc="0" baseline="0">
          <a:ln>
            <a:noFill/>
          </a:ln>
          <a:solidFill>
            <a:srgbClr val="ABADC2"/>
          </a:solidFill>
          <a:uFillTx/>
          <a:latin typeface="+mn-lt"/>
          <a:ea typeface="Avenir Book"/>
          <a:cs typeface="Avenir Book"/>
          <a:sym typeface="Avenir Book"/>
        </a:defRPr>
      </a:lvl3pPr>
      <a:lvl4pPr marL="0" marR="0" indent="685800" algn="l" defTabSz="825500" rtl="0" latinLnBrk="0">
        <a:lnSpc>
          <a:spcPct val="100000"/>
        </a:lnSpc>
        <a:spcBef>
          <a:spcPts val="0"/>
        </a:spcBef>
        <a:spcAft>
          <a:spcPts val="0"/>
        </a:spcAft>
        <a:buClrTx/>
        <a:buSzTx/>
        <a:buFontTx/>
        <a:buNone/>
        <a:tabLst/>
        <a:defRPr sz="2500" b="0" i="0" u="none" strike="noStrike" cap="none" spc="0" baseline="0">
          <a:ln>
            <a:noFill/>
          </a:ln>
          <a:solidFill>
            <a:srgbClr val="ABADC2"/>
          </a:solidFill>
          <a:uFillTx/>
          <a:latin typeface="+mn-lt"/>
          <a:ea typeface="Avenir Book"/>
          <a:cs typeface="Avenir Book"/>
          <a:sym typeface="Avenir Book"/>
        </a:defRPr>
      </a:lvl4pPr>
      <a:lvl5pPr marL="0" marR="0" indent="914400" algn="l" defTabSz="825500" rtl="0" latinLnBrk="0">
        <a:lnSpc>
          <a:spcPct val="100000"/>
        </a:lnSpc>
        <a:spcBef>
          <a:spcPts val="0"/>
        </a:spcBef>
        <a:spcAft>
          <a:spcPts val="0"/>
        </a:spcAft>
        <a:buClrTx/>
        <a:buSzTx/>
        <a:buFontTx/>
        <a:buNone/>
        <a:tabLst/>
        <a:defRPr sz="2500" b="0" i="0" u="none" strike="noStrike" cap="none" spc="0" baseline="0">
          <a:ln>
            <a:noFill/>
          </a:ln>
          <a:solidFill>
            <a:srgbClr val="ABADC2"/>
          </a:solidFill>
          <a:uFillTx/>
          <a:latin typeface="+mn-lt"/>
          <a:ea typeface="Avenir Book"/>
          <a:cs typeface="Avenir Book"/>
          <a:sym typeface="Avenir Book"/>
        </a:defRPr>
      </a:lvl5pPr>
      <a:lvl6pPr marL="0" marR="0" indent="1143000" algn="l" defTabSz="825500" rtl="0" latinLnBrk="0">
        <a:lnSpc>
          <a:spcPct val="100000"/>
        </a:lnSpc>
        <a:spcBef>
          <a:spcPts val="0"/>
        </a:spcBef>
        <a:spcAft>
          <a:spcPts val="0"/>
        </a:spcAft>
        <a:buClrTx/>
        <a:buSzTx/>
        <a:buFontTx/>
        <a:buNone/>
        <a:tabLst/>
        <a:defRPr sz="2500" b="0" i="0" u="none" strike="noStrike" cap="none" spc="0" baseline="0">
          <a:ln>
            <a:noFill/>
          </a:ln>
          <a:solidFill>
            <a:srgbClr val="ABADC2"/>
          </a:solidFill>
          <a:uFillTx/>
          <a:latin typeface="Avenir Book"/>
          <a:ea typeface="Avenir Book"/>
          <a:cs typeface="Avenir Book"/>
          <a:sym typeface="Avenir Book"/>
        </a:defRPr>
      </a:lvl6pPr>
      <a:lvl7pPr marL="0" marR="0" indent="1371600" algn="l" defTabSz="825500" rtl="0" latinLnBrk="0">
        <a:lnSpc>
          <a:spcPct val="100000"/>
        </a:lnSpc>
        <a:spcBef>
          <a:spcPts val="0"/>
        </a:spcBef>
        <a:spcAft>
          <a:spcPts val="0"/>
        </a:spcAft>
        <a:buClrTx/>
        <a:buSzTx/>
        <a:buFontTx/>
        <a:buNone/>
        <a:tabLst/>
        <a:defRPr sz="2500" b="0" i="0" u="none" strike="noStrike" cap="none" spc="0" baseline="0">
          <a:ln>
            <a:noFill/>
          </a:ln>
          <a:solidFill>
            <a:srgbClr val="ABADC2"/>
          </a:solidFill>
          <a:uFillTx/>
          <a:latin typeface="Avenir Book"/>
          <a:ea typeface="Avenir Book"/>
          <a:cs typeface="Avenir Book"/>
          <a:sym typeface="Avenir Book"/>
        </a:defRPr>
      </a:lvl7pPr>
      <a:lvl8pPr marL="0" marR="0" indent="1600200" algn="l" defTabSz="825500" rtl="0" latinLnBrk="0">
        <a:lnSpc>
          <a:spcPct val="100000"/>
        </a:lnSpc>
        <a:spcBef>
          <a:spcPts val="0"/>
        </a:spcBef>
        <a:spcAft>
          <a:spcPts val="0"/>
        </a:spcAft>
        <a:buClrTx/>
        <a:buSzTx/>
        <a:buFontTx/>
        <a:buNone/>
        <a:tabLst/>
        <a:defRPr sz="2500" b="0" i="0" u="none" strike="noStrike" cap="none" spc="0" baseline="0">
          <a:ln>
            <a:noFill/>
          </a:ln>
          <a:solidFill>
            <a:srgbClr val="ABADC2"/>
          </a:solidFill>
          <a:uFillTx/>
          <a:latin typeface="Avenir Book"/>
          <a:ea typeface="Avenir Book"/>
          <a:cs typeface="Avenir Book"/>
          <a:sym typeface="Avenir Book"/>
        </a:defRPr>
      </a:lvl8pPr>
      <a:lvl9pPr marL="0" marR="0" indent="1828800" algn="l" defTabSz="825500" rtl="0" latinLnBrk="0">
        <a:lnSpc>
          <a:spcPct val="100000"/>
        </a:lnSpc>
        <a:spcBef>
          <a:spcPts val="0"/>
        </a:spcBef>
        <a:spcAft>
          <a:spcPts val="0"/>
        </a:spcAft>
        <a:buClrTx/>
        <a:buSzTx/>
        <a:buFontTx/>
        <a:buNone/>
        <a:tabLst/>
        <a:defRPr sz="2500" b="0" i="0" u="none" strike="noStrike" cap="none" spc="0" baseline="0">
          <a:ln>
            <a:noFill/>
          </a:ln>
          <a:solidFill>
            <a:srgbClr val="ABADC2"/>
          </a:solidFill>
          <a:uFillTx/>
          <a:latin typeface="Avenir Book"/>
          <a:ea typeface="Avenir Book"/>
          <a:cs typeface="Avenir Book"/>
          <a:sym typeface="Avenir Book"/>
        </a:defRPr>
      </a:lvl9pPr>
    </p:bodyStyle>
    <p:otherStyle>
      <a:lvl1pPr marL="0" marR="0" indent="0" algn="ctr" defTabSz="825500" rtl="0" latinLnBrk="0">
        <a:lnSpc>
          <a:spcPct val="100000"/>
        </a:lnSpc>
        <a:spcBef>
          <a:spcPts val="0"/>
        </a:spcBef>
        <a:spcAft>
          <a:spcPts val="0"/>
        </a:spcAft>
        <a:buClrTx/>
        <a:buSzTx/>
        <a:buFontTx/>
        <a:buNone/>
        <a:tabLst/>
        <a:defRPr sz="2500" b="0" i="0" u="none" strike="noStrike" cap="all" spc="500" baseline="0">
          <a:ln>
            <a:noFill/>
          </a:ln>
          <a:solidFill>
            <a:schemeClr val="tx1"/>
          </a:solidFill>
          <a:uFillTx/>
          <a:latin typeface="+mn-lt"/>
          <a:ea typeface="+mn-ea"/>
          <a:cs typeface="+mn-cs"/>
          <a:sym typeface="Avenir Next Demi Bold"/>
        </a:defRPr>
      </a:lvl1pPr>
      <a:lvl2pPr marL="0" marR="0" indent="228600" algn="ctr" defTabSz="825500" rtl="0" latinLnBrk="0">
        <a:lnSpc>
          <a:spcPct val="100000"/>
        </a:lnSpc>
        <a:spcBef>
          <a:spcPts val="0"/>
        </a:spcBef>
        <a:spcAft>
          <a:spcPts val="0"/>
        </a:spcAft>
        <a:buClrTx/>
        <a:buSzTx/>
        <a:buFontTx/>
        <a:buNone/>
        <a:tabLst/>
        <a:defRPr sz="2500" b="0" i="0" u="none" strike="noStrike" cap="all" spc="500" baseline="0">
          <a:ln>
            <a:noFill/>
          </a:ln>
          <a:solidFill>
            <a:schemeClr val="tx1"/>
          </a:solidFill>
          <a:uFillTx/>
          <a:latin typeface="+mn-lt"/>
          <a:ea typeface="+mn-ea"/>
          <a:cs typeface="+mn-cs"/>
          <a:sym typeface="Avenir Next Demi Bold"/>
        </a:defRPr>
      </a:lvl2pPr>
      <a:lvl3pPr marL="0" marR="0" indent="457200" algn="ctr" defTabSz="825500" rtl="0" latinLnBrk="0">
        <a:lnSpc>
          <a:spcPct val="100000"/>
        </a:lnSpc>
        <a:spcBef>
          <a:spcPts val="0"/>
        </a:spcBef>
        <a:spcAft>
          <a:spcPts val="0"/>
        </a:spcAft>
        <a:buClrTx/>
        <a:buSzTx/>
        <a:buFontTx/>
        <a:buNone/>
        <a:tabLst/>
        <a:defRPr sz="2500" b="0" i="0" u="none" strike="noStrike" cap="all" spc="500" baseline="0">
          <a:ln>
            <a:noFill/>
          </a:ln>
          <a:solidFill>
            <a:schemeClr val="tx1"/>
          </a:solidFill>
          <a:uFillTx/>
          <a:latin typeface="+mn-lt"/>
          <a:ea typeface="+mn-ea"/>
          <a:cs typeface="+mn-cs"/>
          <a:sym typeface="Avenir Next Demi Bold"/>
        </a:defRPr>
      </a:lvl3pPr>
      <a:lvl4pPr marL="0" marR="0" indent="685800" algn="ctr" defTabSz="825500" rtl="0" latinLnBrk="0">
        <a:lnSpc>
          <a:spcPct val="100000"/>
        </a:lnSpc>
        <a:spcBef>
          <a:spcPts val="0"/>
        </a:spcBef>
        <a:spcAft>
          <a:spcPts val="0"/>
        </a:spcAft>
        <a:buClrTx/>
        <a:buSzTx/>
        <a:buFontTx/>
        <a:buNone/>
        <a:tabLst/>
        <a:defRPr sz="2500" b="0" i="0" u="none" strike="noStrike" cap="all" spc="500" baseline="0">
          <a:ln>
            <a:noFill/>
          </a:ln>
          <a:solidFill>
            <a:schemeClr val="tx1"/>
          </a:solidFill>
          <a:uFillTx/>
          <a:latin typeface="+mn-lt"/>
          <a:ea typeface="+mn-ea"/>
          <a:cs typeface="+mn-cs"/>
          <a:sym typeface="Avenir Next Demi Bold"/>
        </a:defRPr>
      </a:lvl4pPr>
      <a:lvl5pPr marL="0" marR="0" indent="914400" algn="ctr" defTabSz="825500" rtl="0" latinLnBrk="0">
        <a:lnSpc>
          <a:spcPct val="100000"/>
        </a:lnSpc>
        <a:spcBef>
          <a:spcPts val="0"/>
        </a:spcBef>
        <a:spcAft>
          <a:spcPts val="0"/>
        </a:spcAft>
        <a:buClrTx/>
        <a:buSzTx/>
        <a:buFontTx/>
        <a:buNone/>
        <a:tabLst/>
        <a:defRPr sz="2500" b="0" i="0" u="none" strike="noStrike" cap="all" spc="500" baseline="0">
          <a:ln>
            <a:noFill/>
          </a:ln>
          <a:solidFill>
            <a:schemeClr val="tx1"/>
          </a:solidFill>
          <a:uFillTx/>
          <a:latin typeface="+mn-lt"/>
          <a:ea typeface="+mn-ea"/>
          <a:cs typeface="+mn-cs"/>
          <a:sym typeface="Avenir Next Demi Bold"/>
        </a:defRPr>
      </a:lvl5pPr>
      <a:lvl6pPr marL="0" marR="0" indent="1143000" algn="ctr" defTabSz="825500" rtl="0" latinLnBrk="0">
        <a:lnSpc>
          <a:spcPct val="100000"/>
        </a:lnSpc>
        <a:spcBef>
          <a:spcPts val="0"/>
        </a:spcBef>
        <a:spcAft>
          <a:spcPts val="0"/>
        </a:spcAft>
        <a:buClrTx/>
        <a:buSzTx/>
        <a:buFontTx/>
        <a:buNone/>
        <a:tabLst/>
        <a:defRPr sz="2500" b="0" i="0" u="none" strike="noStrike" cap="all" spc="500" baseline="0">
          <a:ln>
            <a:noFill/>
          </a:ln>
          <a:solidFill>
            <a:schemeClr val="tx1"/>
          </a:solidFill>
          <a:uFillTx/>
          <a:latin typeface="+mn-lt"/>
          <a:ea typeface="+mn-ea"/>
          <a:cs typeface="+mn-cs"/>
          <a:sym typeface="Avenir Next Demi Bold"/>
        </a:defRPr>
      </a:lvl6pPr>
      <a:lvl7pPr marL="0" marR="0" indent="1371600" algn="ctr" defTabSz="825500" rtl="0" latinLnBrk="0">
        <a:lnSpc>
          <a:spcPct val="100000"/>
        </a:lnSpc>
        <a:spcBef>
          <a:spcPts val="0"/>
        </a:spcBef>
        <a:spcAft>
          <a:spcPts val="0"/>
        </a:spcAft>
        <a:buClrTx/>
        <a:buSzTx/>
        <a:buFontTx/>
        <a:buNone/>
        <a:tabLst/>
        <a:defRPr sz="2500" b="0" i="0" u="none" strike="noStrike" cap="all" spc="500" baseline="0">
          <a:ln>
            <a:noFill/>
          </a:ln>
          <a:solidFill>
            <a:schemeClr val="tx1"/>
          </a:solidFill>
          <a:uFillTx/>
          <a:latin typeface="+mn-lt"/>
          <a:ea typeface="+mn-ea"/>
          <a:cs typeface="+mn-cs"/>
          <a:sym typeface="Avenir Next Demi Bold"/>
        </a:defRPr>
      </a:lvl7pPr>
      <a:lvl8pPr marL="0" marR="0" indent="1600200" algn="ctr" defTabSz="825500" rtl="0" latinLnBrk="0">
        <a:lnSpc>
          <a:spcPct val="100000"/>
        </a:lnSpc>
        <a:spcBef>
          <a:spcPts val="0"/>
        </a:spcBef>
        <a:spcAft>
          <a:spcPts val="0"/>
        </a:spcAft>
        <a:buClrTx/>
        <a:buSzTx/>
        <a:buFontTx/>
        <a:buNone/>
        <a:tabLst/>
        <a:defRPr sz="2500" b="0" i="0" u="none" strike="noStrike" cap="all" spc="500" baseline="0">
          <a:ln>
            <a:noFill/>
          </a:ln>
          <a:solidFill>
            <a:schemeClr val="tx1"/>
          </a:solidFill>
          <a:uFillTx/>
          <a:latin typeface="+mn-lt"/>
          <a:ea typeface="+mn-ea"/>
          <a:cs typeface="+mn-cs"/>
          <a:sym typeface="Avenir Next Demi Bold"/>
        </a:defRPr>
      </a:lvl8pPr>
      <a:lvl9pPr marL="0" marR="0" indent="1828800" algn="ctr" defTabSz="825500" rtl="0" latinLnBrk="0">
        <a:lnSpc>
          <a:spcPct val="100000"/>
        </a:lnSpc>
        <a:spcBef>
          <a:spcPts val="0"/>
        </a:spcBef>
        <a:spcAft>
          <a:spcPts val="0"/>
        </a:spcAft>
        <a:buClrTx/>
        <a:buSzTx/>
        <a:buFontTx/>
        <a:buNone/>
        <a:tabLst/>
        <a:defRPr sz="2500" b="0" i="0" u="none" strike="noStrike" cap="all" spc="500" baseline="0">
          <a:ln>
            <a:noFill/>
          </a:ln>
          <a:solidFill>
            <a:schemeClr val="tx1"/>
          </a:solidFill>
          <a:uFillTx/>
          <a:latin typeface="+mn-lt"/>
          <a:ea typeface="+mn-ea"/>
          <a:cs typeface="+mn-cs"/>
          <a:sym typeface="Avenir Next Demi Bold"/>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chart" Target="../charts/chart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chart" Target="../charts/char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Shape 39"/>
          <p:cNvSpPr/>
          <p:nvPr/>
        </p:nvSpPr>
        <p:spPr>
          <a:xfrm>
            <a:off x="-30421" y="-3184"/>
            <a:ext cx="24444842" cy="13722368"/>
          </a:xfrm>
          <a:prstGeom prst="rect">
            <a:avLst/>
          </a:prstGeom>
          <a:solidFill>
            <a:srgbClr val="53585F"/>
          </a:soli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40" name="Shape 40"/>
          <p:cNvSpPr/>
          <p:nvPr/>
        </p:nvSpPr>
        <p:spPr>
          <a:xfrm>
            <a:off x="-30421" y="-3184"/>
            <a:ext cx="24444843" cy="13722368"/>
          </a:xfrm>
          <a:prstGeom prst="rect">
            <a:avLst/>
          </a:prstGeom>
          <a:gradFill>
            <a:gsLst>
              <a:gs pos="0">
                <a:srgbClr val="A4AADB">
                  <a:alpha val="59156"/>
                </a:srgbClr>
              </a:gs>
              <a:gs pos="100000">
                <a:srgbClr val="E583B7">
                  <a:alpha val="59156"/>
                </a:srgbClr>
              </a:gs>
            </a:gsLst>
            <a:lin ang="2558632"/>
          </a:gra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41" name="Shape 41"/>
          <p:cNvSpPr/>
          <p:nvPr/>
        </p:nvSpPr>
        <p:spPr>
          <a:xfrm>
            <a:off x="1955946" y="5708894"/>
            <a:ext cx="20472108" cy="2997142"/>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ctr">
              <a:lnSpc>
                <a:spcPct val="80000"/>
              </a:lnSpc>
              <a:defRPr sz="15000" cap="all">
                <a:solidFill>
                  <a:srgbClr val="1D1F30"/>
                </a:solidFill>
                <a:latin typeface="Avenir Next Demi Bold"/>
                <a:ea typeface="Avenir Next Demi Bold"/>
                <a:cs typeface="Avenir Next Demi Bold"/>
                <a:sym typeface="Avenir Next Demi Bold"/>
              </a:defRPr>
            </a:lvl1pPr>
          </a:lstStyle>
          <a:p>
            <a:r>
              <a:rPr lang="en-US">
                <a:latin typeface="+mn-lt"/>
              </a:rPr>
              <a:t>E - closet</a:t>
            </a:r>
            <a:endParaRPr dirty="0">
              <a:latin typeface="+mn-lt"/>
            </a:endParaRPr>
          </a:p>
        </p:txBody>
      </p:sp>
      <p:sp>
        <p:nvSpPr>
          <p:cNvPr id="47" name="Shape 47"/>
          <p:cNvSpPr/>
          <p:nvPr/>
        </p:nvSpPr>
        <p:spPr>
          <a:xfrm>
            <a:off x="4447472" y="5126417"/>
            <a:ext cx="15316200" cy="0"/>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49" name="Shape 49"/>
          <p:cNvSpPr/>
          <p:nvPr/>
        </p:nvSpPr>
        <p:spPr>
          <a:xfrm>
            <a:off x="7440431" y="8282843"/>
            <a:ext cx="9503138" cy="846386"/>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ctr">
              <a:defRPr cap="all" spc="500">
                <a:solidFill>
                  <a:srgbClr val="1D1F30"/>
                </a:solidFill>
                <a:latin typeface="Avenir Next Demi Bold"/>
                <a:ea typeface="Avenir Next Demi Bold"/>
                <a:cs typeface="Avenir Next Demi Bold"/>
                <a:sym typeface="Avenir Next Demi Bold"/>
              </a:defRPr>
            </a:lvl1pPr>
          </a:lstStyle>
          <a:p>
            <a:endParaRPr sz="5000" dirty="0">
              <a:latin typeface="+mn-lt"/>
            </a:endParaRPr>
          </a:p>
        </p:txBody>
      </p:sp>
      <p:sp>
        <p:nvSpPr>
          <p:cNvPr id="13" name="Shape 47"/>
          <p:cNvSpPr/>
          <p:nvPr/>
        </p:nvSpPr>
        <p:spPr>
          <a:xfrm>
            <a:off x="4447472" y="7901611"/>
            <a:ext cx="15316200" cy="0"/>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8" name="Shape 52">
            <a:extLst>
              <a:ext uri="{FF2B5EF4-FFF2-40B4-BE49-F238E27FC236}">
                <a16:creationId xmlns:a16="http://schemas.microsoft.com/office/drawing/2014/main" id="{6101E91C-A701-4F79-B5F2-C292EACE12AD}"/>
              </a:ext>
            </a:extLst>
          </p:cNvPr>
          <p:cNvSpPr/>
          <p:nvPr/>
        </p:nvSpPr>
        <p:spPr>
          <a:xfrm>
            <a:off x="6616613" y="821845"/>
            <a:ext cx="11150773" cy="3479544"/>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gn="ctr">
              <a:lnSpc>
                <a:spcPct val="80000"/>
              </a:lnSpc>
              <a:defRPr sz="10000" cap="all">
                <a:latin typeface="Avenir Next Demi Bold"/>
                <a:ea typeface="Avenir Next Demi Bold"/>
                <a:cs typeface="Avenir Next Demi Bold"/>
                <a:sym typeface="Avenir Next Demi Bold"/>
              </a:defRPr>
            </a:pPr>
            <a:r>
              <a:rPr lang="en-US" sz="8000">
                <a:solidFill>
                  <a:srgbClr val="1D1F30"/>
                </a:solidFill>
                <a:latin typeface="+mn-lt"/>
              </a:rPr>
              <a:t>SHECODES VIETNAM</a:t>
            </a:r>
            <a:endParaRPr sz="8000" dirty="0">
              <a:solidFill>
                <a:srgbClr val="1D1F30"/>
              </a:solidFill>
              <a:latin typeface="+mn-lt"/>
            </a:endParaRPr>
          </a:p>
        </p:txBody>
      </p:sp>
      <p:sp>
        <p:nvSpPr>
          <p:cNvPr id="9" name="Shape 54">
            <a:extLst>
              <a:ext uri="{FF2B5EF4-FFF2-40B4-BE49-F238E27FC236}">
                <a16:creationId xmlns:a16="http://schemas.microsoft.com/office/drawing/2014/main" id="{B7889864-027D-44DB-BDFA-2F112AE625BC}"/>
              </a:ext>
            </a:extLst>
          </p:cNvPr>
          <p:cNvSpPr/>
          <p:nvPr/>
        </p:nvSpPr>
        <p:spPr>
          <a:xfrm>
            <a:off x="10206233" y="2270377"/>
            <a:ext cx="3798678"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6" name="Shape 63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10</a:t>
            </a:fld>
            <a:endParaRPr/>
          </a:p>
        </p:txBody>
      </p:sp>
      <p:sp>
        <p:nvSpPr>
          <p:cNvPr id="637" name="Shape 637"/>
          <p:cNvSpPr/>
          <p:nvPr/>
        </p:nvSpPr>
        <p:spPr>
          <a:xfrm>
            <a:off x="2398972" y="3229417"/>
            <a:ext cx="10066839" cy="3479544"/>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nSpc>
                <a:spcPct val="80000"/>
              </a:lnSpc>
              <a:defRPr sz="10000" cap="all">
                <a:latin typeface="Avenir Next Demi Bold"/>
                <a:ea typeface="Avenir Next Demi Bold"/>
                <a:cs typeface="Avenir Next Demi Bold"/>
                <a:sym typeface="Avenir Next Demi Bold"/>
              </a:defRPr>
            </a:pPr>
            <a:r>
              <a:rPr lang="en-US">
                <a:solidFill>
                  <a:srgbClr val="A4AADB"/>
                </a:solidFill>
                <a:latin typeface="+mn-lt"/>
              </a:rPr>
              <a:t>Đánh giá </a:t>
            </a:r>
          </a:p>
          <a:p>
            <a:pPr>
              <a:lnSpc>
                <a:spcPct val="80000"/>
              </a:lnSpc>
              <a:defRPr sz="10000" cap="all">
                <a:latin typeface="Avenir Next Demi Bold"/>
                <a:ea typeface="Avenir Next Demi Bold"/>
                <a:cs typeface="Avenir Next Demi Bold"/>
                <a:sym typeface="Avenir Next Demi Bold"/>
              </a:defRPr>
            </a:pPr>
            <a:r>
              <a:rPr lang="en-US">
                <a:solidFill>
                  <a:srgbClr val="E583B7"/>
                </a:solidFill>
                <a:latin typeface="+mn-lt"/>
              </a:rPr>
              <a:t>Sản phẩm</a:t>
            </a:r>
            <a:endParaRPr>
              <a:solidFill>
                <a:srgbClr val="E583B7"/>
              </a:solidFill>
              <a:latin typeface="+mn-lt"/>
            </a:endParaRPr>
          </a:p>
        </p:txBody>
      </p:sp>
      <p:sp>
        <p:nvSpPr>
          <p:cNvPr id="638" name="Shape 638"/>
          <p:cNvSpPr/>
          <p:nvPr/>
        </p:nvSpPr>
        <p:spPr>
          <a:xfrm>
            <a:off x="2475172" y="6858000"/>
            <a:ext cx="8879824" cy="5327588"/>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marL="457200" indent="-457200">
              <a:buFont typeface="+mj-lt"/>
              <a:buAutoNum type="arabicPeriod"/>
            </a:pPr>
            <a:r>
              <a:rPr lang="en-US" sz="4500">
                <a:solidFill>
                  <a:srgbClr val="FFFFFF"/>
                </a:solidFill>
                <a:latin typeface="+mn-lt"/>
              </a:rPr>
              <a:t>Tính sáng tạo</a:t>
            </a:r>
          </a:p>
          <a:p>
            <a:pPr marL="457200" indent="-457200">
              <a:buFont typeface="+mj-lt"/>
              <a:buAutoNum type="arabicPeriod"/>
            </a:pPr>
            <a:r>
              <a:rPr lang="en-US" sz="4500">
                <a:solidFill>
                  <a:srgbClr val="FFFFFF"/>
                </a:solidFill>
                <a:latin typeface="+mn-lt"/>
              </a:rPr>
              <a:t>Tính hữu dụng</a:t>
            </a:r>
          </a:p>
          <a:p>
            <a:pPr marL="457200" indent="-457200">
              <a:buFont typeface="+mj-lt"/>
              <a:buAutoNum type="arabicPeriod"/>
            </a:pPr>
            <a:r>
              <a:rPr lang="en-US" sz="4500">
                <a:solidFill>
                  <a:srgbClr val="FFFFFF"/>
                </a:solidFill>
                <a:latin typeface="+mn-lt"/>
              </a:rPr>
              <a:t>Marketing</a:t>
            </a:r>
          </a:p>
          <a:p>
            <a:pPr marL="457200" indent="-457200">
              <a:buFont typeface="+mj-lt"/>
              <a:buAutoNum type="arabicPeriod"/>
            </a:pPr>
            <a:r>
              <a:rPr lang="en-US" sz="4500">
                <a:solidFill>
                  <a:srgbClr val="FFFFFF"/>
                </a:solidFill>
                <a:latin typeface="+mn-lt"/>
              </a:rPr>
              <a:t>Tính bền vững</a:t>
            </a:r>
          </a:p>
          <a:p>
            <a:pPr marL="457200" indent="-457200">
              <a:buFont typeface="+mj-lt"/>
              <a:buAutoNum type="arabicPeriod"/>
            </a:pPr>
            <a:r>
              <a:rPr lang="en-US" sz="4500">
                <a:solidFill>
                  <a:srgbClr val="FFFFFF"/>
                </a:solidFill>
                <a:latin typeface="+mn-lt"/>
              </a:rPr>
              <a:t>Tính công nghệ và kỹ thuật</a:t>
            </a:r>
          </a:p>
          <a:p>
            <a:pPr marL="457200" indent="-457200">
              <a:buFont typeface="+mj-lt"/>
              <a:buAutoNum type="arabicPeriod"/>
            </a:pPr>
            <a:r>
              <a:rPr lang="en-US" sz="4500">
                <a:solidFill>
                  <a:srgbClr val="FFFFFF"/>
                </a:solidFill>
                <a:latin typeface="+mn-lt"/>
              </a:rPr>
              <a:t> Sản phẩm demo</a:t>
            </a:r>
            <a:endParaRPr sz="4500" dirty="0">
              <a:solidFill>
                <a:srgbClr val="FFFFFF"/>
              </a:solidFill>
              <a:latin typeface="+mn-lt"/>
            </a:endParaRPr>
          </a:p>
        </p:txBody>
      </p:sp>
      <p:sp>
        <p:nvSpPr>
          <p:cNvPr id="639" name="Shape 639"/>
          <p:cNvSpPr/>
          <p:nvPr/>
        </p:nvSpPr>
        <p:spPr>
          <a:xfrm>
            <a:off x="2408617" y="6019829"/>
            <a:ext cx="3798678"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640" name="Shape 640"/>
          <p:cNvSpPr/>
          <p:nvPr/>
        </p:nvSpPr>
        <p:spPr>
          <a:xfrm>
            <a:off x="16735049" y="6734486"/>
            <a:ext cx="2355581" cy="2355581"/>
          </a:xfrm>
          <a:prstGeom prst="ellipse">
            <a:avLst/>
          </a:prstGeom>
          <a:solidFill>
            <a:srgbClr val="34365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41" name="Shape 641"/>
          <p:cNvSpPr/>
          <p:nvPr/>
        </p:nvSpPr>
        <p:spPr>
          <a:xfrm>
            <a:off x="17184222" y="7183658"/>
            <a:ext cx="1457236" cy="1457237"/>
          </a:xfrm>
          <a:prstGeom prst="ellipse">
            <a:avLst/>
          </a:prstGeom>
          <a:solidFill>
            <a:srgbClr val="282A3F"/>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42" name="Shape 642"/>
          <p:cNvSpPr/>
          <p:nvPr/>
        </p:nvSpPr>
        <p:spPr>
          <a:xfrm rot="19782067">
            <a:off x="15589764" y="5195838"/>
            <a:ext cx="1738272" cy="402743"/>
          </a:xfrm>
          <a:prstGeom prst="rect">
            <a:avLst/>
          </a:prstGeom>
          <a:solidFill>
            <a:srgbClr val="34365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43" name="Shape 643"/>
          <p:cNvSpPr/>
          <p:nvPr/>
        </p:nvSpPr>
        <p:spPr>
          <a:xfrm rot="5400000">
            <a:off x="19936025" y="7710904"/>
            <a:ext cx="1738273" cy="402743"/>
          </a:xfrm>
          <a:prstGeom prst="rect">
            <a:avLst/>
          </a:prstGeom>
          <a:solidFill>
            <a:srgbClr val="34365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44" name="Shape 644"/>
          <p:cNvSpPr/>
          <p:nvPr/>
        </p:nvSpPr>
        <p:spPr>
          <a:xfrm rot="1818516">
            <a:off x="18514352" y="5205993"/>
            <a:ext cx="1738273" cy="402743"/>
          </a:xfrm>
          <a:prstGeom prst="rect">
            <a:avLst/>
          </a:prstGeom>
          <a:solidFill>
            <a:srgbClr val="34365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45" name="Shape 645"/>
          <p:cNvSpPr/>
          <p:nvPr/>
        </p:nvSpPr>
        <p:spPr>
          <a:xfrm rot="5400000">
            <a:off x="14147779" y="7690595"/>
            <a:ext cx="1738273" cy="402743"/>
          </a:xfrm>
          <a:prstGeom prst="rect">
            <a:avLst/>
          </a:prstGeom>
          <a:solidFill>
            <a:srgbClr val="34365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46" name="Shape 646"/>
          <p:cNvSpPr/>
          <p:nvPr/>
        </p:nvSpPr>
        <p:spPr>
          <a:xfrm rot="1763156">
            <a:off x="15599918" y="10219146"/>
            <a:ext cx="1738273" cy="402742"/>
          </a:xfrm>
          <a:prstGeom prst="rect">
            <a:avLst/>
          </a:prstGeom>
          <a:solidFill>
            <a:srgbClr val="34365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47" name="Shape 647"/>
          <p:cNvSpPr/>
          <p:nvPr/>
        </p:nvSpPr>
        <p:spPr>
          <a:xfrm rot="19784903">
            <a:off x="18483887" y="10219146"/>
            <a:ext cx="1738273" cy="402742"/>
          </a:xfrm>
          <a:prstGeom prst="rect">
            <a:avLst/>
          </a:prstGeom>
          <a:solidFill>
            <a:srgbClr val="34365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48" name="Shape 648"/>
          <p:cNvSpPr/>
          <p:nvPr/>
        </p:nvSpPr>
        <p:spPr>
          <a:xfrm>
            <a:off x="17022476" y="3679353"/>
            <a:ext cx="1790019" cy="3232494"/>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gradFill flip="none" rotWithShape="1">
            <a:gsLst>
              <a:gs pos="0">
                <a:srgbClr val="A4AADB"/>
              </a:gs>
              <a:gs pos="100000">
                <a:srgbClr val="E583B7"/>
              </a:gs>
            </a:gsLst>
            <a:lin ang="2911681" scaled="0"/>
          </a:gradFill>
          <a:ln w="12700" cap="flat">
            <a:noFill/>
            <a:miter lim="400000"/>
          </a:ln>
          <a:effectLst/>
        </p:spPr>
        <p:txBody>
          <a:bodyPr wrap="square" lIns="71437" tIns="71437" rIns="71437" bIns="71437" numCol="1" anchor="ctr">
            <a:noAutofit/>
          </a:bodyPr>
          <a:lstStyle/>
          <a:p>
            <a:pPr algn="ctr" defTabSz="821531">
              <a:defRPr sz="3200">
                <a:solidFill>
                  <a:srgbClr val="000000"/>
                </a:solidFill>
                <a:latin typeface="Helvetica Light"/>
                <a:ea typeface="Helvetica Light"/>
                <a:cs typeface="Helvetica Light"/>
                <a:sym typeface="Helvetica Light"/>
              </a:defRPr>
            </a:pPr>
            <a:endParaRPr>
              <a:latin typeface="+mn-lt"/>
            </a:endParaRPr>
          </a:p>
        </p:txBody>
      </p:sp>
      <p:sp>
        <p:nvSpPr>
          <p:cNvPr id="649" name="Shape 649"/>
          <p:cNvSpPr/>
          <p:nvPr/>
        </p:nvSpPr>
        <p:spPr>
          <a:xfrm>
            <a:off x="17362986" y="4011764"/>
            <a:ext cx="1108998" cy="1108999"/>
          </a:xfrm>
          <a:prstGeom prst="ellipse">
            <a:avLst/>
          </a:prstGeom>
          <a:solidFill>
            <a:srgbClr val="282A4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50" name="Shape 650"/>
          <p:cNvSpPr/>
          <p:nvPr/>
        </p:nvSpPr>
        <p:spPr>
          <a:xfrm rot="3580298">
            <a:off x="19266691" y="4999479"/>
            <a:ext cx="1790018" cy="3232495"/>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gradFill flip="none" rotWithShape="1">
            <a:gsLst>
              <a:gs pos="0">
                <a:srgbClr val="A4AADB"/>
              </a:gs>
              <a:gs pos="100000">
                <a:srgbClr val="E583B7"/>
              </a:gs>
            </a:gsLst>
            <a:lin ang="2911681" scaled="0"/>
          </a:gradFill>
          <a:ln w="12700" cap="flat">
            <a:noFill/>
            <a:miter lim="400000"/>
          </a:ln>
          <a:effectLst/>
        </p:spPr>
        <p:txBody>
          <a:bodyPr wrap="square" lIns="71437" tIns="71437" rIns="71437" bIns="71437" numCol="1" anchor="ctr">
            <a:noAutofit/>
          </a:bodyPr>
          <a:lstStyle/>
          <a:p>
            <a:pPr algn="ctr" defTabSz="821531">
              <a:defRPr sz="3200">
                <a:solidFill>
                  <a:srgbClr val="000000"/>
                </a:solidFill>
                <a:latin typeface="Helvetica Light"/>
                <a:ea typeface="Helvetica Light"/>
                <a:cs typeface="Helvetica Light"/>
                <a:sym typeface="Helvetica Light"/>
              </a:defRPr>
            </a:pPr>
            <a:endParaRPr>
              <a:latin typeface="+mn-lt"/>
            </a:endParaRPr>
          </a:p>
        </p:txBody>
      </p:sp>
      <p:sp>
        <p:nvSpPr>
          <p:cNvPr id="651" name="Shape 651"/>
          <p:cNvSpPr/>
          <p:nvPr/>
        </p:nvSpPr>
        <p:spPr>
          <a:xfrm rot="3580298">
            <a:off x="20236725" y="5692945"/>
            <a:ext cx="1108998" cy="1108999"/>
          </a:xfrm>
          <a:prstGeom prst="ellipse">
            <a:avLst/>
          </a:prstGeom>
          <a:solidFill>
            <a:srgbClr val="282A4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52" name="Shape 652"/>
          <p:cNvSpPr/>
          <p:nvPr/>
        </p:nvSpPr>
        <p:spPr>
          <a:xfrm rot="18031663">
            <a:off x="14757953" y="4968287"/>
            <a:ext cx="1790018" cy="3232494"/>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gradFill flip="none" rotWithShape="1">
            <a:gsLst>
              <a:gs pos="0">
                <a:srgbClr val="A4AADB"/>
              </a:gs>
              <a:gs pos="100000">
                <a:srgbClr val="E583B7"/>
              </a:gs>
            </a:gsLst>
            <a:lin ang="2911681" scaled="0"/>
          </a:gradFill>
          <a:ln w="12700" cap="flat">
            <a:noFill/>
            <a:miter lim="400000"/>
          </a:ln>
          <a:effectLst/>
        </p:spPr>
        <p:txBody>
          <a:bodyPr wrap="square" lIns="71437" tIns="71437" rIns="71437" bIns="71437" numCol="1" anchor="ctr">
            <a:noAutofit/>
          </a:bodyPr>
          <a:lstStyle/>
          <a:p>
            <a:pPr algn="ctr" defTabSz="821531">
              <a:defRPr sz="3200">
                <a:solidFill>
                  <a:srgbClr val="000000"/>
                </a:solidFill>
                <a:latin typeface="Helvetica Light"/>
                <a:ea typeface="Helvetica Light"/>
                <a:cs typeface="Helvetica Light"/>
                <a:sym typeface="Helvetica Light"/>
              </a:defRPr>
            </a:pPr>
            <a:endParaRPr>
              <a:latin typeface="+mn-lt"/>
            </a:endParaRPr>
          </a:p>
        </p:txBody>
      </p:sp>
      <p:sp>
        <p:nvSpPr>
          <p:cNvPr id="653" name="Shape 653"/>
          <p:cNvSpPr/>
          <p:nvPr/>
        </p:nvSpPr>
        <p:spPr>
          <a:xfrm rot="18031663">
            <a:off x="14470224" y="5659565"/>
            <a:ext cx="1108999" cy="1108998"/>
          </a:xfrm>
          <a:prstGeom prst="ellipse">
            <a:avLst/>
          </a:prstGeom>
          <a:solidFill>
            <a:srgbClr val="282A4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54" name="Shape 654"/>
          <p:cNvSpPr/>
          <p:nvPr/>
        </p:nvSpPr>
        <p:spPr>
          <a:xfrm rot="14421152">
            <a:off x="14768107" y="7598384"/>
            <a:ext cx="1790019" cy="3232495"/>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gradFill flip="none" rotWithShape="1">
            <a:gsLst>
              <a:gs pos="0">
                <a:srgbClr val="A4AADB"/>
              </a:gs>
              <a:gs pos="100000">
                <a:srgbClr val="E583B7"/>
              </a:gs>
            </a:gsLst>
            <a:lin ang="2911681" scaled="0"/>
          </a:gradFill>
          <a:ln w="12700" cap="flat">
            <a:noFill/>
            <a:miter lim="400000"/>
          </a:ln>
          <a:effectLst/>
        </p:spPr>
        <p:txBody>
          <a:bodyPr wrap="square" lIns="71437" tIns="71437" rIns="71437" bIns="71437" numCol="1" anchor="ctr">
            <a:noAutofit/>
          </a:bodyPr>
          <a:lstStyle/>
          <a:p>
            <a:pPr algn="ctr" defTabSz="821531">
              <a:defRPr sz="3200">
                <a:solidFill>
                  <a:srgbClr val="000000"/>
                </a:solidFill>
                <a:latin typeface="Helvetica Light"/>
                <a:ea typeface="Helvetica Light"/>
                <a:cs typeface="Helvetica Light"/>
                <a:sym typeface="Helvetica Light"/>
              </a:defRPr>
            </a:pPr>
            <a:endParaRPr>
              <a:latin typeface="+mn-lt"/>
            </a:endParaRPr>
          </a:p>
        </p:txBody>
      </p:sp>
      <p:sp>
        <p:nvSpPr>
          <p:cNvPr id="655" name="Shape 655"/>
          <p:cNvSpPr/>
          <p:nvPr/>
        </p:nvSpPr>
        <p:spPr>
          <a:xfrm rot="14421152">
            <a:off x="14474762" y="9020908"/>
            <a:ext cx="1108998" cy="1108999"/>
          </a:xfrm>
          <a:prstGeom prst="ellipse">
            <a:avLst/>
          </a:prstGeom>
          <a:solidFill>
            <a:srgbClr val="282A4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56" name="Shape 656"/>
          <p:cNvSpPr/>
          <p:nvPr/>
        </p:nvSpPr>
        <p:spPr>
          <a:xfrm rot="7205225">
            <a:off x="19256536" y="7599112"/>
            <a:ext cx="1790019" cy="3232495"/>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gradFill flip="none" rotWithShape="1">
            <a:gsLst>
              <a:gs pos="0">
                <a:srgbClr val="A4AADB"/>
              </a:gs>
              <a:gs pos="100000">
                <a:srgbClr val="E583B7"/>
              </a:gs>
            </a:gsLst>
            <a:lin ang="2911681" scaled="0"/>
          </a:gradFill>
          <a:ln w="12700" cap="flat">
            <a:noFill/>
            <a:miter lim="400000"/>
          </a:ln>
          <a:effectLst/>
        </p:spPr>
        <p:txBody>
          <a:bodyPr wrap="square" lIns="71437" tIns="71437" rIns="71437" bIns="71437" numCol="1" anchor="ctr">
            <a:noAutofit/>
          </a:bodyPr>
          <a:lstStyle/>
          <a:p>
            <a:pPr algn="ctr" defTabSz="821531">
              <a:defRPr sz="3200">
                <a:solidFill>
                  <a:srgbClr val="000000"/>
                </a:solidFill>
                <a:latin typeface="Helvetica Light"/>
                <a:ea typeface="Helvetica Light"/>
                <a:cs typeface="Helvetica Light"/>
                <a:sym typeface="Helvetica Light"/>
              </a:defRPr>
            </a:pPr>
            <a:endParaRPr>
              <a:latin typeface="+mn-lt"/>
            </a:endParaRPr>
          </a:p>
        </p:txBody>
      </p:sp>
      <p:sp>
        <p:nvSpPr>
          <p:cNvPr id="657" name="Shape 657"/>
          <p:cNvSpPr/>
          <p:nvPr/>
        </p:nvSpPr>
        <p:spPr>
          <a:xfrm rot="7205225">
            <a:off x="20228116" y="9026488"/>
            <a:ext cx="1108998" cy="1108999"/>
          </a:xfrm>
          <a:prstGeom prst="ellipse">
            <a:avLst/>
          </a:prstGeom>
          <a:solidFill>
            <a:srgbClr val="282A4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58" name="Shape 658"/>
          <p:cNvSpPr/>
          <p:nvPr/>
        </p:nvSpPr>
        <p:spPr>
          <a:xfrm rot="10800000">
            <a:off x="17017832" y="8908356"/>
            <a:ext cx="1790018" cy="3232495"/>
          </a:xfrm>
          <a:custGeom>
            <a:avLst/>
            <a:gdLst/>
            <a:ahLst/>
            <a:cxnLst>
              <a:cxn ang="0">
                <a:pos x="wd2" y="hd2"/>
              </a:cxn>
              <a:cxn ang="5400000">
                <a:pos x="wd2" y="hd2"/>
              </a:cxn>
              <a:cxn ang="10800000">
                <a:pos x="wd2" y="hd2"/>
              </a:cxn>
              <a:cxn ang="16200000">
                <a:pos x="wd2" y="hd2"/>
              </a:cxn>
            </a:cxnLst>
            <a:rect l="0" t="0" r="r" b="b"/>
            <a:pathLst>
              <a:path w="19732" h="21547" extrusionOk="0">
                <a:moveTo>
                  <a:pt x="7584" y="11690"/>
                </a:moveTo>
                <a:cubicBezTo>
                  <a:pt x="2307" y="11061"/>
                  <a:pt x="-1019" y="7904"/>
                  <a:pt x="282" y="4748"/>
                </a:cubicBezTo>
                <a:cubicBezTo>
                  <a:pt x="1554" y="1664"/>
                  <a:pt x="5736" y="-53"/>
                  <a:pt x="10075" y="1"/>
                </a:cubicBezTo>
                <a:cubicBezTo>
                  <a:pt x="14427" y="55"/>
                  <a:pt x="18498" y="1884"/>
                  <a:pt x="19543" y="5008"/>
                </a:cubicBezTo>
                <a:cubicBezTo>
                  <a:pt x="20581" y="8109"/>
                  <a:pt x="17216" y="11106"/>
                  <a:pt x="12070" y="11677"/>
                </a:cubicBezTo>
                <a:lnTo>
                  <a:pt x="12070" y="18351"/>
                </a:lnTo>
                <a:lnTo>
                  <a:pt x="14307" y="18351"/>
                </a:lnTo>
                <a:lnTo>
                  <a:pt x="9960" y="21547"/>
                </a:lnTo>
                <a:lnTo>
                  <a:pt x="5409" y="18343"/>
                </a:lnTo>
                <a:lnTo>
                  <a:pt x="7656" y="18343"/>
                </a:lnTo>
                <a:lnTo>
                  <a:pt x="7584" y="11690"/>
                </a:lnTo>
                <a:close/>
              </a:path>
            </a:pathLst>
          </a:custGeom>
          <a:gradFill flip="none" rotWithShape="1">
            <a:gsLst>
              <a:gs pos="0">
                <a:srgbClr val="A4AADB"/>
              </a:gs>
              <a:gs pos="100000">
                <a:srgbClr val="E583B7"/>
              </a:gs>
            </a:gsLst>
            <a:lin ang="2911681" scaled="0"/>
          </a:gradFill>
          <a:ln w="12700" cap="flat">
            <a:noFill/>
            <a:miter lim="400000"/>
          </a:ln>
          <a:effectLst/>
        </p:spPr>
        <p:txBody>
          <a:bodyPr wrap="square" lIns="71437" tIns="71437" rIns="71437" bIns="71437" numCol="1" anchor="ctr">
            <a:noAutofit/>
          </a:bodyPr>
          <a:lstStyle/>
          <a:p>
            <a:pPr algn="ctr" defTabSz="821531">
              <a:defRPr sz="3200">
                <a:solidFill>
                  <a:srgbClr val="000000"/>
                </a:solidFill>
                <a:latin typeface="Helvetica Light"/>
                <a:ea typeface="Helvetica Light"/>
                <a:cs typeface="Helvetica Light"/>
                <a:sym typeface="Helvetica Light"/>
              </a:defRPr>
            </a:pPr>
            <a:endParaRPr>
              <a:latin typeface="+mn-lt"/>
            </a:endParaRPr>
          </a:p>
        </p:txBody>
      </p:sp>
      <p:sp>
        <p:nvSpPr>
          <p:cNvPr id="659" name="Shape 659"/>
          <p:cNvSpPr/>
          <p:nvPr/>
        </p:nvSpPr>
        <p:spPr>
          <a:xfrm rot="10800000">
            <a:off x="17358341" y="10699441"/>
            <a:ext cx="1108998" cy="1108999"/>
          </a:xfrm>
          <a:prstGeom prst="ellipse">
            <a:avLst/>
          </a:prstGeom>
          <a:solidFill>
            <a:srgbClr val="282A40"/>
          </a:solidFill>
          <a:ln w="3175" cap="flat">
            <a:noFill/>
            <a:miter lim="400000"/>
          </a:ln>
          <a:effectLst/>
        </p:spPr>
        <p:txBody>
          <a:bodyPr wrap="square" lIns="71437" tIns="71437" rIns="71437" bIns="71437" numCol="1" anchor="ctr">
            <a:noAutofit/>
          </a:bodyPr>
          <a:lstStyle/>
          <a:p>
            <a:pPr algn="ctr" defTabSz="821531">
              <a:defRPr sz="3200">
                <a:solidFill>
                  <a:srgbClr val="FFFFFF"/>
                </a:solidFill>
                <a:latin typeface="Helvetica Light"/>
                <a:ea typeface="Helvetica Light"/>
                <a:cs typeface="Helvetica Light"/>
                <a:sym typeface="Helvetica Light"/>
              </a:defRPr>
            </a:pPr>
            <a:endParaRPr>
              <a:latin typeface="+mn-lt"/>
            </a:endParaRPr>
          </a:p>
        </p:txBody>
      </p:sp>
      <p:sp>
        <p:nvSpPr>
          <p:cNvPr id="660" name="Shape 660"/>
          <p:cNvSpPr/>
          <p:nvPr/>
        </p:nvSpPr>
        <p:spPr>
          <a:xfrm>
            <a:off x="17746324" y="4258487"/>
            <a:ext cx="358431" cy="6155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ctr">
            <a:spAutoFit/>
          </a:bodyPr>
          <a:lstStyle>
            <a:lvl1pPr algn="ctr">
              <a:defRPr sz="2100" cap="all" spc="420">
                <a:latin typeface="Avenir Next Demi Bold"/>
                <a:ea typeface="Avenir Next Demi Bold"/>
                <a:cs typeface="Avenir Next Demi Bold"/>
                <a:sym typeface="Avenir Next Demi Bold"/>
              </a:defRPr>
            </a:lvl1pPr>
          </a:lstStyle>
          <a:p>
            <a:r>
              <a:rPr lang="en-US" sz="3500">
                <a:latin typeface="+mn-lt"/>
              </a:rPr>
              <a:t>1</a:t>
            </a:r>
            <a:endParaRPr sz="3500">
              <a:latin typeface="+mn-lt"/>
            </a:endParaRPr>
          </a:p>
        </p:txBody>
      </p:sp>
      <p:sp>
        <p:nvSpPr>
          <p:cNvPr id="661" name="Shape 661"/>
          <p:cNvSpPr/>
          <p:nvPr/>
        </p:nvSpPr>
        <p:spPr>
          <a:xfrm>
            <a:off x="14865203" y="5906287"/>
            <a:ext cx="358431" cy="6155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ctr">
            <a:spAutoFit/>
          </a:bodyPr>
          <a:lstStyle>
            <a:lvl1pPr algn="ctr">
              <a:defRPr sz="2100" cap="all" spc="420">
                <a:latin typeface="Avenir Next Demi Bold"/>
                <a:ea typeface="Avenir Next Demi Bold"/>
                <a:cs typeface="Avenir Next Demi Bold"/>
                <a:sym typeface="Avenir Next Demi Bold"/>
              </a:defRPr>
            </a:lvl1pPr>
          </a:lstStyle>
          <a:p>
            <a:r>
              <a:rPr lang="en-US" sz="3500">
                <a:latin typeface="+mn-lt"/>
              </a:rPr>
              <a:t>6</a:t>
            </a:r>
            <a:endParaRPr sz="3500">
              <a:latin typeface="+mn-lt"/>
            </a:endParaRPr>
          </a:p>
        </p:txBody>
      </p:sp>
      <p:sp>
        <p:nvSpPr>
          <p:cNvPr id="662" name="Shape 662"/>
          <p:cNvSpPr/>
          <p:nvPr/>
        </p:nvSpPr>
        <p:spPr>
          <a:xfrm>
            <a:off x="20625947" y="5931687"/>
            <a:ext cx="358431" cy="6155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ctr">
            <a:spAutoFit/>
          </a:bodyPr>
          <a:lstStyle>
            <a:lvl1pPr algn="ctr">
              <a:defRPr sz="2100" cap="all" spc="420">
                <a:latin typeface="Avenir Next Demi Bold"/>
                <a:ea typeface="Avenir Next Demi Bold"/>
                <a:cs typeface="Avenir Next Demi Bold"/>
                <a:sym typeface="Avenir Next Demi Bold"/>
              </a:defRPr>
            </a:lvl1pPr>
          </a:lstStyle>
          <a:p>
            <a:r>
              <a:rPr lang="en-US" sz="3500">
                <a:latin typeface="+mn-lt"/>
              </a:rPr>
              <a:t>2</a:t>
            </a:r>
            <a:endParaRPr sz="3500">
              <a:latin typeface="+mn-lt"/>
            </a:endParaRPr>
          </a:p>
        </p:txBody>
      </p:sp>
      <p:sp>
        <p:nvSpPr>
          <p:cNvPr id="663" name="Shape 663"/>
          <p:cNvSpPr/>
          <p:nvPr/>
        </p:nvSpPr>
        <p:spPr>
          <a:xfrm>
            <a:off x="20625946" y="9277312"/>
            <a:ext cx="358431" cy="6155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ctr">
            <a:spAutoFit/>
          </a:bodyPr>
          <a:lstStyle>
            <a:lvl1pPr algn="ctr">
              <a:defRPr sz="2100" cap="all" spc="420">
                <a:latin typeface="Avenir Next Demi Bold"/>
                <a:ea typeface="Avenir Next Demi Bold"/>
                <a:cs typeface="Avenir Next Demi Bold"/>
                <a:sym typeface="Avenir Next Demi Bold"/>
              </a:defRPr>
            </a:lvl1pPr>
          </a:lstStyle>
          <a:p>
            <a:r>
              <a:rPr lang="en-US" sz="3500">
                <a:latin typeface="+mn-lt"/>
              </a:rPr>
              <a:t>3</a:t>
            </a:r>
            <a:endParaRPr sz="3500">
              <a:latin typeface="+mn-lt"/>
            </a:endParaRPr>
          </a:p>
        </p:txBody>
      </p:sp>
      <p:sp>
        <p:nvSpPr>
          <p:cNvPr id="664" name="Shape 664"/>
          <p:cNvSpPr/>
          <p:nvPr/>
        </p:nvSpPr>
        <p:spPr>
          <a:xfrm>
            <a:off x="14850046" y="9273211"/>
            <a:ext cx="358431" cy="6155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ctr">
            <a:spAutoFit/>
          </a:bodyPr>
          <a:lstStyle>
            <a:lvl1pPr algn="ctr">
              <a:defRPr sz="2100" cap="all" spc="420">
                <a:latin typeface="Avenir Next Demi Bold"/>
                <a:ea typeface="Avenir Next Demi Bold"/>
                <a:cs typeface="Avenir Next Demi Bold"/>
                <a:sym typeface="Avenir Next Demi Bold"/>
              </a:defRPr>
            </a:lvl1pPr>
          </a:lstStyle>
          <a:p>
            <a:r>
              <a:rPr lang="en-US" sz="3500">
                <a:latin typeface="+mn-lt"/>
              </a:rPr>
              <a:t>5</a:t>
            </a:r>
            <a:endParaRPr sz="3500">
              <a:latin typeface="+mn-lt"/>
            </a:endParaRPr>
          </a:p>
        </p:txBody>
      </p:sp>
      <p:sp>
        <p:nvSpPr>
          <p:cNvPr id="665" name="Shape 665"/>
          <p:cNvSpPr/>
          <p:nvPr/>
        </p:nvSpPr>
        <p:spPr>
          <a:xfrm>
            <a:off x="17746325" y="10963213"/>
            <a:ext cx="358431" cy="615553"/>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ctr">
            <a:spAutoFit/>
          </a:bodyPr>
          <a:lstStyle>
            <a:lvl1pPr algn="ctr">
              <a:defRPr sz="2100" cap="all" spc="420">
                <a:latin typeface="Avenir Next Demi Bold"/>
                <a:ea typeface="Avenir Next Demi Bold"/>
                <a:cs typeface="Avenir Next Demi Bold"/>
                <a:sym typeface="Avenir Next Demi Bold"/>
              </a:defRPr>
            </a:lvl1pPr>
          </a:lstStyle>
          <a:p>
            <a:r>
              <a:rPr lang="en-US" sz="3500">
                <a:latin typeface="+mn-lt"/>
              </a:rPr>
              <a:t>4</a:t>
            </a:r>
            <a:endParaRPr sz="3500">
              <a:latin typeface="+mn-lt"/>
            </a:endParaRPr>
          </a:p>
        </p:txBody>
      </p:sp>
      <p:pic>
        <p:nvPicPr>
          <p:cNvPr id="34" name="Picture 33">
            <a:extLst>
              <a:ext uri="{FF2B5EF4-FFF2-40B4-BE49-F238E27FC236}">
                <a16:creationId xmlns:a16="http://schemas.microsoft.com/office/drawing/2014/main" id="{2AC45EAC-3F44-437A-B043-18C8DF5CE3C1}"/>
              </a:ext>
            </a:extLst>
          </p:cNvPr>
          <p:cNvPicPr>
            <a:picLocks noChangeAspect="1"/>
          </p:cNvPicPr>
          <p:nvPr/>
        </p:nvPicPr>
        <p:blipFill>
          <a:blip r:embed="rId2"/>
          <a:stretch>
            <a:fillRect/>
          </a:stretch>
        </p:blipFill>
        <p:spPr>
          <a:xfrm>
            <a:off x="756564" y="819533"/>
            <a:ext cx="3129062" cy="846386"/>
          </a:xfrm>
          <a:prstGeom prst="rect">
            <a:avLst/>
          </a:prstGeom>
        </p:spPr>
      </p:pic>
      <p:pic>
        <p:nvPicPr>
          <p:cNvPr id="35" name="Picture 34">
            <a:extLst>
              <a:ext uri="{FF2B5EF4-FFF2-40B4-BE49-F238E27FC236}">
                <a16:creationId xmlns:a16="http://schemas.microsoft.com/office/drawing/2014/main" id="{436738CC-8F7F-4019-8902-674A5AACD5B3}"/>
              </a:ext>
            </a:extLst>
          </p:cNvPr>
          <p:cNvPicPr>
            <a:picLocks noChangeAspect="1"/>
          </p:cNvPicPr>
          <p:nvPr/>
        </p:nvPicPr>
        <p:blipFill>
          <a:blip r:embed="rId2"/>
          <a:stretch>
            <a:fillRect/>
          </a:stretch>
        </p:blipFill>
        <p:spPr>
          <a:xfrm>
            <a:off x="18892164" y="609983"/>
            <a:ext cx="3719132" cy="846386"/>
          </a:xfrm>
          <a:prstGeom prst="rect">
            <a:avLst/>
          </a:prstGeom>
        </p:spPr>
      </p:pic>
      <p:sp>
        <p:nvSpPr>
          <p:cNvPr id="36" name="Shape 128">
            <a:extLst>
              <a:ext uri="{FF2B5EF4-FFF2-40B4-BE49-F238E27FC236}">
                <a16:creationId xmlns:a16="http://schemas.microsoft.com/office/drawing/2014/main" id="{E622D257-6858-454C-85B4-33771386902E}"/>
              </a:ext>
            </a:extLst>
          </p:cNvPr>
          <p:cNvSpPr/>
          <p:nvPr/>
        </p:nvSpPr>
        <p:spPr>
          <a:xfrm>
            <a:off x="1235542" y="502488"/>
            <a:ext cx="6689258" cy="1163431"/>
          </a:xfrm>
          <a:prstGeom prst="rect">
            <a:avLst/>
          </a:prstGeom>
          <a:gradFill flip="none" rotWithShape="1">
            <a:gsLst>
              <a:gs pos="0">
                <a:srgbClr val="A4AADB"/>
              </a:gs>
              <a:gs pos="100000">
                <a:srgbClr val="E583B7"/>
              </a:gs>
            </a:gsLst>
            <a:lin ang="2911681" scaled="0"/>
          </a:gra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r>
              <a:rPr lang="en-US" sz="4000" b="1">
                <a:solidFill>
                  <a:srgbClr val="1D1F30"/>
                </a:solidFill>
                <a:latin typeface="Montserrat-Regular (Body)"/>
              </a:rPr>
              <a:t>E - CLOSET</a:t>
            </a:r>
          </a:p>
        </p:txBody>
      </p:sp>
      <p:sp>
        <p:nvSpPr>
          <p:cNvPr id="38" name="Freeform 63">
            <a:extLst>
              <a:ext uri="{FF2B5EF4-FFF2-40B4-BE49-F238E27FC236}">
                <a16:creationId xmlns:a16="http://schemas.microsoft.com/office/drawing/2014/main" id="{8A54CCAF-05E6-438E-9E23-2B0F836F1B57}"/>
              </a:ext>
            </a:extLst>
          </p:cNvPr>
          <p:cNvSpPr>
            <a:spLocks noEditPoints="1"/>
          </p:cNvSpPr>
          <p:nvPr/>
        </p:nvSpPr>
        <p:spPr bwMode="auto">
          <a:xfrm>
            <a:off x="17586441" y="7554788"/>
            <a:ext cx="669933" cy="674355"/>
          </a:xfrm>
          <a:custGeom>
            <a:avLst/>
            <a:gdLst>
              <a:gd name="T0" fmla="*/ 64 w 128"/>
              <a:gd name="T1" fmla="*/ 28 h 128"/>
              <a:gd name="T2" fmla="*/ 44 w 128"/>
              <a:gd name="T3" fmla="*/ 48 h 128"/>
              <a:gd name="T4" fmla="*/ 64 w 128"/>
              <a:gd name="T5" fmla="*/ 68 h 128"/>
              <a:gd name="T6" fmla="*/ 84 w 128"/>
              <a:gd name="T7" fmla="*/ 48 h 128"/>
              <a:gd name="T8" fmla="*/ 64 w 128"/>
              <a:gd name="T9" fmla="*/ 28 h 128"/>
              <a:gd name="T10" fmla="*/ 108 w 128"/>
              <a:gd name="T11" fmla="*/ 70 h 128"/>
              <a:gd name="T12" fmla="*/ 113 w 128"/>
              <a:gd name="T13" fmla="*/ 48 h 128"/>
              <a:gd name="T14" fmla="*/ 64 w 128"/>
              <a:gd name="T15" fmla="*/ 0 h 128"/>
              <a:gd name="T16" fmla="*/ 15 w 128"/>
              <a:gd name="T17" fmla="*/ 48 h 128"/>
              <a:gd name="T18" fmla="*/ 20 w 128"/>
              <a:gd name="T19" fmla="*/ 70 h 128"/>
              <a:gd name="T20" fmla="*/ 0 w 128"/>
              <a:gd name="T21" fmla="*/ 104 h 128"/>
              <a:gd name="T22" fmla="*/ 25 w 128"/>
              <a:gd name="T23" fmla="*/ 109 h 128"/>
              <a:gd name="T24" fmla="*/ 43 w 128"/>
              <a:gd name="T25" fmla="*/ 128 h 128"/>
              <a:gd name="T26" fmla="*/ 61 w 128"/>
              <a:gd name="T27" fmla="*/ 97 h 128"/>
              <a:gd name="T28" fmla="*/ 64 w 128"/>
              <a:gd name="T29" fmla="*/ 97 h 128"/>
              <a:gd name="T30" fmla="*/ 67 w 128"/>
              <a:gd name="T31" fmla="*/ 97 h 128"/>
              <a:gd name="T32" fmla="*/ 85 w 128"/>
              <a:gd name="T33" fmla="*/ 128 h 128"/>
              <a:gd name="T34" fmla="*/ 103 w 128"/>
              <a:gd name="T35" fmla="*/ 109 h 128"/>
              <a:gd name="T36" fmla="*/ 128 w 128"/>
              <a:gd name="T37" fmla="*/ 104 h 128"/>
              <a:gd name="T38" fmla="*/ 108 w 128"/>
              <a:gd name="T39" fmla="*/ 70 h 128"/>
              <a:gd name="T40" fmla="*/ 42 w 128"/>
              <a:gd name="T41" fmla="*/ 113 h 128"/>
              <a:gd name="T42" fmla="*/ 30 w 128"/>
              <a:gd name="T43" fmla="*/ 102 h 128"/>
              <a:gd name="T44" fmla="*/ 13 w 128"/>
              <a:gd name="T45" fmla="*/ 97 h 128"/>
              <a:gd name="T46" fmla="*/ 25 w 128"/>
              <a:gd name="T47" fmla="*/ 78 h 128"/>
              <a:gd name="T48" fmla="*/ 52 w 128"/>
              <a:gd name="T49" fmla="*/ 95 h 128"/>
              <a:gd name="T50" fmla="*/ 42 w 128"/>
              <a:gd name="T51" fmla="*/ 113 h 128"/>
              <a:gd name="T52" fmla="*/ 64 w 128"/>
              <a:gd name="T53" fmla="*/ 76 h 128"/>
              <a:gd name="T54" fmla="*/ 36 w 128"/>
              <a:gd name="T55" fmla="*/ 48 h 128"/>
              <a:gd name="T56" fmla="*/ 64 w 128"/>
              <a:gd name="T57" fmla="*/ 20 h 128"/>
              <a:gd name="T58" fmla="*/ 92 w 128"/>
              <a:gd name="T59" fmla="*/ 48 h 128"/>
              <a:gd name="T60" fmla="*/ 64 w 128"/>
              <a:gd name="T61" fmla="*/ 76 h 128"/>
              <a:gd name="T62" fmla="*/ 98 w 128"/>
              <a:gd name="T63" fmla="*/ 102 h 128"/>
              <a:gd name="T64" fmla="*/ 86 w 128"/>
              <a:gd name="T65" fmla="*/ 113 h 128"/>
              <a:gd name="T66" fmla="*/ 76 w 128"/>
              <a:gd name="T67" fmla="*/ 95 h 128"/>
              <a:gd name="T68" fmla="*/ 103 w 128"/>
              <a:gd name="T69" fmla="*/ 78 h 128"/>
              <a:gd name="T70" fmla="*/ 115 w 128"/>
              <a:gd name="T71" fmla="*/ 97 h 128"/>
              <a:gd name="T72" fmla="*/ 98 w 128"/>
              <a:gd name="T73" fmla="*/ 10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8" h="128">
                <a:moveTo>
                  <a:pt x="64" y="28"/>
                </a:moveTo>
                <a:cubicBezTo>
                  <a:pt x="53" y="28"/>
                  <a:pt x="44" y="37"/>
                  <a:pt x="44" y="48"/>
                </a:cubicBezTo>
                <a:cubicBezTo>
                  <a:pt x="44" y="59"/>
                  <a:pt x="53" y="68"/>
                  <a:pt x="64" y="68"/>
                </a:cubicBezTo>
                <a:cubicBezTo>
                  <a:pt x="75" y="68"/>
                  <a:pt x="84" y="59"/>
                  <a:pt x="84" y="48"/>
                </a:cubicBezTo>
                <a:cubicBezTo>
                  <a:pt x="84" y="37"/>
                  <a:pt x="75" y="28"/>
                  <a:pt x="64" y="28"/>
                </a:cubicBezTo>
                <a:close/>
                <a:moveTo>
                  <a:pt x="108" y="70"/>
                </a:moveTo>
                <a:cubicBezTo>
                  <a:pt x="111" y="63"/>
                  <a:pt x="113" y="56"/>
                  <a:pt x="113" y="48"/>
                </a:cubicBezTo>
                <a:cubicBezTo>
                  <a:pt x="113" y="22"/>
                  <a:pt x="91" y="0"/>
                  <a:pt x="64" y="0"/>
                </a:cubicBezTo>
                <a:cubicBezTo>
                  <a:pt x="37" y="0"/>
                  <a:pt x="15" y="22"/>
                  <a:pt x="15" y="48"/>
                </a:cubicBezTo>
                <a:cubicBezTo>
                  <a:pt x="15" y="56"/>
                  <a:pt x="17" y="63"/>
                  <a:pt x="20" y="70"/>
                </a:cubicBezTo>
                <a:cubicBezTo>
                  <a:pt x="0" y="104"/>
                  <a:pt x="0" y="104"/>
                  <a:pt x="0" y="104"/>
                </a:cubicBezTo>
                <a:cubicBezTo>
                  <a:pt x="0" y="104"/>
                  <a:pt x="13" y="106"/>
                  <a:pt x="25" y="109"/>
                </a:cubicBezTo>
                <a:cubicBezTo>
                  <a:pt x="34" y="118"/>
                  <a:pt x="43" y="128"/>
                  <a:pt x="43" y="128"/>
                </a:cubicBezTo>
                <a:cubicBezTo>
                  <a:pt x="61" y="97"/>
                  <a:pt x="61" y="97"/>
                  <a:pt x="61" y="97"/>
                </a:cubicBezTo>
                <a:cubicBezTo>
                  <a:pt x="62" y="97"/>
                  <a:pt x="63" y="97"/>
                  <a:pt x="64" y="97"/>
                </a:cubicBezTo>
                <a:cubicBezTo>
                  <a:pt x="65" y="97"/>
                  <a:pt x="66" y="97"/>
                  <a:pt x="67" y="97"/>
                </a:cubicBezTo>
                <a:cubicBezTo>
                  <a:pt x="85" y="128"/>
                  <a:pt x="85" y="128"/>
                  <a:pt x="85" y="128"/>
                </a:cubicBezTo>
                <a:cubicBezTo>
                  <a:pt x="85" y="128"/>
                  <a:pt x="94" y="118"/>
                  <a:pt x="103" y="109"/>
                </a:cubicBezTo>
                <a:cubicBezTo>
                  <a:pt x="115" y="106"/>
                  <a:pt x="128" y="104"/>
                  <a:pt x="128" y="104"/>
                </a:cubicBezTo>
                <a:lnTo>
                  <a:pt x="108" y="70"/>
                </a:lnTo>
                <a:close/>
                <a:moveTo>
                  <a:pt x="42" y="113"/>
                </a:moveTo>
                <a:cubicBezTo>
                  <a:pt x="42" y="113"/>
                  <a:pt x="35" y="108"/>
                  <a:pt x="30" y="102"/>
                </a:cubicBezTo>
                <a:cubicBezTo>
                  <a:pt x="21" y="100"/>
                  <a:pt x="13" y="97"/>
                  <a:pt x="13" y="97"/>
                </a:cubicBezTo>
                <a:cubicBezTo>
                  <a:pt x="25" y="78"/>
                  <a:pt x="25" y="78"/>
                  <a:pt x="25" y="78"/>
                </a:cubicBezTo>
                <a:cubicBezTo>
                  <a:pt x="31" y="86"/>
                  <a:pt x="41" y="93"/>
                  <a:pt x="52" y="95"/>
                </a:cubicBezTo>
                <a:lnTo>
                  <a:pt x="42" y="113"/>
                </a:lnTo>
                <a:close/>
                <a:moveTo>
                  <a:pt x="64" y="76"/>
                </a:moveTo>
                <a:cubicBezTo>
                  <a:pt x="49" y="76"/>
                  <a:pt x="36" y="63"/>
                  <a:pt x="36" y="48"/>
                </a:cubicBezTo>
                <a:cubicBezTo>
                  <a:pt x="36" y="33"/>
                  <a:pt x="49" y="20"/>
                  <a:pt x="64" y="20"/>
                </a:cubicBezTo>
                <a:cubicBezTo>
                  <a:pt x="79" y="20"/>
                  <a:pt x="92" y="33"/>
                  <a:pt x="92" y="48"/>
                </a:cubicBezTo>
                <a:cubicBezTo>
                  <a:pt x="92" y="63"/>
                  <a:pt x="79" y="76"/>
                  <a:pt x="64" y="76"/>
                </a:cubicBezTo>
                <a:close/>
                <a:moveTo>
                  <a:pt x="98" y="102"/>
                </a:moveTo>
                <a:cubicBezTo>
                  <a:pt x="93" y="108"/>
                  <a:pt x="86" y="113"/>
                  <a:pt x="86" y="113"/>
                </a:cubicBezTo>
                <a:cubicBezTo>
                  <a:pt x="76" y="95"/>
                  <a:pt x="76" y="95"/>
                  <a:pt x="76" y="95"/>
                </a:cubicBezTo>
                <a:cubicBezTo>
                  <a:pt x="87" y="93"/>
                  <a:pt x="97" y="86"/>
                  <a:pt x="103" y="78"/>
                </a:cubicBezTo>
                <a:cubicBezTo>
                  <a:pt x="115" y="97"/>
                  <a:pt x="115" y="97"/>
                  <a:pt x="115" y="97"/>
                </a:cubicBezTo>
                <a:cubicBezTo>
                  <a:pt x="115" y="97"/>
                  <a:pt x="107" y="100"/>
                  <a:pt x="98" y="102"/>
                </a:cubicBezTo>
                <a:close/>
              </a:path>
            </a:pathLst>
          </a:custGeom>
          <a:solidFill>
            <a:srgbClr val="ABADC2"/>
          </a:solidFill>
          <a:ln>
            <a:noFill/>
          </a:ln>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648"/>
                                        </p:tgtEl>
                                        <p:attrNameLst>
                                          <p:attrName>style.visibility</p:attrName>
                                        </p:attrNameLst>
                                      </p:cBhvr>
                                      <p:to>
                                        <p:strVal val="visible"/>
                                      </p:to>
                                    </p:set>
                                    <p:animEffect transition="in" filter="fade">
                                      <p:cBhvr>
                                        <p:cTn id="7" dur="500"/>
                                        <p:tgtEl>
                                          <p:spTgt spid="648"/>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649"/>
                                        </p:tgtEl>
                                        <p:attrNameLst>
                                          <p:attrName>style.visibility</p:attrName>
                                        </p:attrNameLst>
                                      </p:cBhvr>
                                      <p:to>
                                        <p:strVal val="visible"/>
                                      </p:to>
                                    </p:set>
                                    <p:animEffect transition="in" filter="fade">
                                      <p:cBhvr>
                                        <p:cTn id="10" dur="500"/>
                                        <p:tgtEl>
                                          <p:spTgt spid="649"/>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660"/>
                                        </p:tgtEl>
                                        <p:attrNameLst>
                                          <p:attrName>style.visibility</p:attrName>
                                        </p:attrNameLst>
                                      </p:cBhvr>
                                      <p:to>
                                        <p:strVal val="visible"/>
                                      </p:to>
                                    </p:set>
                                    <p:animEffect transition="in" filter="fade">
                                      <p:cBhvr>
                                        <p:cTn id="13" dur="500"/>
                                        <p:tgtEl>
                                          <p:spTgt spid="660"/>
                                        </p:tgtEl>
                                      </p:cBhvr>
                                    </p:animEffect>
                                  </p:childTnLst>
                                </p:cTn>
                              </p:par>
                            </p:childTnLst>
                          </p:cTn>
                        </p:par>
                        <p:par>
                          <p:cTn id="14" fill="hold">
                            <p:stCondLst>
                              <p:cond delay="1500"/>
                            </p:stCondLst>
                            <p:childTnLst>
                              <p:par>
                                <p:cTn id="15" presetID="10" presetClass="entr" presetSubtype="0" fill="hold" grpId="0" nodeType="afterEffect">
                                  <p:stCondLst>
                                    <p:cond delay="0"/>
                                  </p:stCondLst>
                                  <p:childTnLst>
                                    <p:set>
                                      <p:cBhvr>
                                        <p:cTn id="16" dur="1" fill="hold">
                                          <p:stCondLst>
                                            <p:cond delay="0"/>
                                          </p:stCondLst>
                                        </p:cTn>
                                        <p:tgtEl>
                                          <p:spTgt spid="651"/>
                                        </p:tgtEl>
                                        <p:attrNameLst>
                                          <p:attrName>style.visibility</p:attrName>
                                        </p:attrNameLst>
                                      </p:cBhvr>
                                      <p:to>
                                        <p:strVal val="visible"/>
                                      </p:to>
                                    </p:set>
                                    <p:animEffect transition="in" filter="fade">
                                      <p:cBhvr>
                                        <p:cTn id="17" dur="500"/>
                                        <p:tgtEl>
                                          <p:spTgt spid="65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50"/>
                                        </p:tgtEl>
                                        <p:attrNameLst>
                                          <p:attrName>style.visibility</p:attrName>
                                        </p:attrNameLst>
                                      </p:cBhvr>
                                      <p:to>
                                        <p:strVal val="visible"/>
                                      </p:to>
                                    </p:set>
                                    <p:animEffect transition="in" filter="fade">
                                      <p:cBhvr>
                                        <p:cTn id="20" dur="500"/>
                                        <p:tgtEl>
                                          <p:spTgt spid="65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662"/>
                                        </p:tgtEl>
                                        <p:attrNameLst>
                                          <p:attrName>style.visibility</p:attrName>
                                        </p:attrNameLst>
                                      </p:cBhvr>
                                      <p:to>
                                        <p:strVal val="visible"/>
                                      </p:to>
                                    </p:set>
                                    <p:animEffect transition="in" filter="fade">
                                      <p:cBhvr>
                                        <p:cTn id="23" dur="500"/>
                                        <p:tgtEl>
                                          <p:spTgt spid="662"/>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657"/>
                                        </p:tgtEl>
                                        <p:attrNameLst>
                                          <p:attrName>style.visibility</p:attrName>
                                        </p:attrNameLst>
                                      </p:cBhvr>
                                      <p:to>
                                        <p:strVal val="visible"/>
                                      </p:to>
                                    </p:set>
                                    <p:animEffect transition="in" filter="fade">
                                      <p:cBhvr>
                                        <p:cTn id="27" dur="500"/>
                                        <p:tgtEl>
                                          <p:spTgt spid="65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63"/>
                                        </p:tgtEl>
                                        <p:attrNameLst>
                                          <p:attrName>style.visibility</p:attrName>
                                        </p:attrNameLst>
                                      </p:cBhvr>
                                      <p:to>
                                        <p:strVal val="visible"/>
                                      </p:to>
                                    </p:set>
                                    <p:animEffect transition="in" filter="fade">
                                      <p:cBhvr>
                                        <p:cTn id="30" dur="500"/>
                                        <p:tgtEl>
                                          <p:spTgt spid="663"/>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56"/>
                                        </p:tgtEl>
                                        <p:attrNameLst>
                                          <p:attrName>style.visibility</p:attrName>
                                        </p:attrNameLst>
                                      </p:cBhvr>
                                      <p:to>
                                        <p:strVal val="visible"/>
                                      </p:to>
                                    </p:set>
                                    <p:animEffect transition="in" filter="fade">
                                      <p:cBhvr>
                                        <p:cTn id="33" dur="500"/>
                                        <p:tgtEl>
                                          <p:spTgt spid="656"/>
                                        </p:tgtEl>
                                      </p:cBhvr>
                                    </p:animEffect>
                                  </p:childTnLst>
                                </p:cTn>
                              </p:par>
                            </p:childTnLst>
                          </p:cTn>
                        </p:par>
                        <p:par>
                          <p:cTn id="34" fill="hold">
                            <p:stCondLst>
                              <p:cond delay="2500"/>
                            </p:stCondLst>
                            <p:childTnLst>
                              <p:par>
                                <p:cTn id="35" presetID="10" presetClass="entr" presetSubtype="0" fill="hold" grpId="0" nodeType="afterEffect">
                                  <p:stCondLst>
                                    <p:cond delay="0"/>
                                  </p:stCondLst>
                                  <p:childTnLst>
                                    <p:set>
                                      <p:cBhvr>
                                        <p:cTn id="36" dur="1" fill="hold">
                                          <p:stCondLst>
                                            <p:cond delay="0"/>
                                          </p:stCondLst>
                                        </p:cTn>
                                        <p:tgtEl>
                                          <p:spTgt spid="658"/>
                                        </p:tgtEl>
                                        <p:attrNameLst>
                                          <p:attrName>style.visibility</p:attrName>
                                        </p:attrNameLst>
                                      </p:cBhvr>
                                      <p:to>
                                        <p:strVal val="visible"/>
                                      </p:to>
                                    </p:set>
                                    <p:animEffect transition="in" filter="fade">
                                      <p:cBhvr>
                                        <p:cTn id="37" dur="500"/>
                                        <p:tgtEl>
                                          <p:spTgt spid="65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659"/>
                                        </p:tgtEl>
                                        <p:attrNameLst>
                                          <p:attrName>style.visibility</p:attrName>
                                        </p:attrNameLst>
                                      </p:cBhvr>
                                      <p:to>
                                        <p:strVal val="visible"/>
                                      </p:to>
                                    </p:set>
                                    <p:animEffect transition="in" filter="fade">
                                      <p:cBhvr>
                                        <p:cTn id="40" dur="500"/>
                                        <p:tgtEl>
                                          <p:spTgt spid="65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65"/>
                                        </p:tgtEl>
                                        <p:attrNameLst>
                                          <p:attrName>style.visibility</p:attrName>
                                        </p:attrNameLst>
                                      </p:cBhvr>
                                      <p:to>
                                        <p:strVal val="visible"/>
                                      </p:to>
                                    </p:set>
                                    <p:animEffect transition="in" filter="fade">
                                      <p:cBhvr>
                                        <p:cTn id="43" dur="500"/>
                                        <p:tgtEl>
                                          <p:spTgt spid="665"/>
                                        </p:tgtEl>
                                      </p:cBhvr>
                                    </p:animEffect>
                                  </p:childTnLst>
                                </p:cTn>
                              </p:par>
                            </p:childTnLst>
                          </p:cTn>
                        </p:par>
                        <p:par>
                          <p:cTn id="44" fill="hold">
                            <p:stCondLst>
                              <p:cond delay="3000"/>
                            </p:stCondLst>
                            <p:childTnLst>
                              <p:par>
                                <p:cTn id="45" presetID="10" presetClass="entr" presetSubtype="0" fill="hold" grpId="0" nodeType="afterEffect">
                                  <p:stCondLst>
                                    <p:cond delay="0"/>
                                  </p:stCondLst>
                                  <p:childTnLst>
                                    <p:set>
                                      <p:cBhvr>
                                        <p:cTn id="46" dur="1" fill="hold">
                                          <p:stCondLst>
                                            <p:cond delay="0"/>
                                          </p:stCondLst>
                                        </p:cTn>
                                        <p:tgtEl>
                                          <p:spTgt spid="655"/>
                                        </p:tgtEl>
                                        <p:attrNameLst>
                                          <p:attrName>style.visibility</p:attrName>
                                        </p:attrNameLst>
                                      </p:cBhvr>
                                      <p:to>
                                        <p:strVal val="visible"/>
                                      </p:to>
                                    </p:set>
                                    <p:animEffect transition="in" filter="fade">
                                      <p:cBhvr>
                                        <p:cTn id="47" dur="500"/>
                                        <p:tgtEl>
                                          <p:spTgt spid="655"/>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64"/>
                                        </p:tgtEl>
                                        <p:attrNameLst>
                                          <p:attrName>style.visibility</p:attrName>
                                        </p:attrNameLst>
                                      </p:cBhvr>
                                      <p:to>
                                        <p:strVal val="visible"/>
                                      </p:to>
                                    </p:set>
                                    <p:animEffect transition="in" filter="fade">
                                      <p:cBhvr>
                                        <p:cTn id="50" dur="500"/>
                                        <p:tgtEl>
                                          <p:spTgt spid="66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54"/>
                                        </p:tgtEl>
                                        <p:attrNameLst>
                                          <p:attrName>style.visibility</p:attrName>
                                        </p:attrNameLst>
                                      </p:cBhvr>
                                      <p:to>
                                        <p:strVal val="visible"/>
                                      </p:to>
                                    </p:set>
                                    <p:animEffect transition="in" filter="fade">
                                      <p:cBhvr>
                                        <p:cTn id="53" dur="500"/>
                                        <p:tgtEl>
                                          <p:spTgt spid="654"/>
                                        </p:tgtEl>
                                      </p:cBhvr>
                                    </p:animEffect>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653"/>
                                        </p:tgtEl>
                                        <p:attrNameLst>
                                          <p:attrName>style.visibility</p:attrName>
                                        </p:attrNameLst>
                                      </p:cBhvr>
                                      <p:to>
                                        <p:strVal val="visible"/>
                                      </p:to>
                                    </p:set>
                                    <p:animEffect transition="in" filter="fade">
                                      <p:cBhvr>
                                        <p:cTn id="57" dur="500"/>
                                        <p:tgtEl>
                                          <p:spTgt spid="653"/>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661"/>
                                        </p:tgtEl>
                                        <p:attrNameLst>
                                          <p:attrName>style.visibility</p:attrName>
                                        </p:attrNameLst>
                                      </p:cBhvr>
                                      <p:to>
                                        <p:strVal val="visible"/>
                                      </p:to>
                                    </p:set>
                                    <p:animEffect transition="in" filter="fade">
                                      <p:cBhvr>
                                        <p:cTn id="60" dur="500"/>
                                        <p:tgtEl>
                                          <p:spTgt spid="661"/>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652"/>
                                        </p:tgtEl>
                                        <p:attrNameLst>
                                          <p:attrName>style.visibility</p:attrName>
                                        </p:attrNameLst>
                                      </p:cBhvr>
                                      <p:to>
                                        <p:strVal val="visible"/>
                                      </p:to>
                                    </p:set>
                                    <p:animEffect transition="in" filter="fade">
                                      <p:cBhvr>
                                        <p:cTn id="63" dur="500"/>
                                        <p:tgtEl>
                                          <p:spTgt spid="6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8" grpId="0" animBg="1"/>
      <p:bldP spid="649" grpId="0" animBg="1"/>
      <p:bldP spid="650" grpId="0" animBg="1"/>
      <p:bldP spid="651" grpId="0" animBg="1"/>
      <p:bldP spid="652" grpId="0" animBg="1"/>
      <p:bldP spid="653" grpId="0" animBg="1"/>
      <p:bldP spid="654" grpId="0" animBg="1"/>
      <p:bldP spid="655" grpId="0" animBg="1"/>
      <p:bldP spid="656" grpId="0" animBg="1"/>
      <p:bldP spid="657" grpId="0" animBg="1"/>
      <p:bldP spid="658" grpId="0" animBg="1"/>
      <p:bldP spid="659" grpId="0" animBg="1"/>
      <p:bldP spid="660" grpId="0"/>
      <p:bldP spid="661" grpId="0"/>
      <p:bldP spid="662" grpId="0"/>
      <p:bldP spid="663" grpId="0"/>
      <p:bldP spid="664" grpId="0"/>
      <p:bldP spid="66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4" name="Shape 714"/>
          <p:cNvSpPr/>
          <p:nvPr/>
        </p:nvSpPr>
        <p:spPr>
          <a:xfrm>
            <a:off x="1955946" y="4389770"/>
            <a:ext cx="20472108" cy="2997142"/>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ctr">
              <a:lnSpc>
                <a:spcPct val="80000"/>
              </a:lnSpc>
              <a:defRPr sz="15000" cap="all">
                <a:latin typeface="Avenir Next Demi Bold"/>
                <a:ea typeface="Avenir Next Demi Bold"/>
                <a:cs typeface="Avenir Next Demi Bold"/>
                <a:sym typeface="Avenir Next Demi Bold"/>
              </a:defRPr>
            </a:lvl1pPr>
          </a:lstStyle>
          <a:p>
            <a:r>
              <a:rPr lang="en-US" sz="14000">
                <a:solidFill>
                  <a:srgbClr val="E583B7"/>
                </a:solidFill>
                <a:latin typeface="+mn-lt"/>
              </a:rPr>
              <a:t>THANKS FOR WATCHING!</a:t>
            </a:r>
            <a:endParaRPr sz="14000" dirty="0">
              <a:solidFill>
                <a:srgbClr val="E583B7"/>
              </a:solidFill>
              <a:latin typeface="+mn-lt"/>
            </a:endParaRPr>
          </a:p>
        </p:txBody>
      </p:sp>
      <p:sp>
        <p:nvSpPr>
          <p:cNvPr id="720" name="Shape 720"/>
          <p:cNvSpPr/>
          <p:nvPr/>
        </p:nvSpPr>
        <p:spPr>
          <a:xfrm>
            <a:off x="5192972" y="3807292"/>
            <a:ext cx="13998055"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721" name="Shape 721"/>
          <p:cNvSpPr/>
          <p:nvPr/>
        </p:nvSpPr>
        <p:spPr>
          <a:xfrm>
            <a:off x="5192972" y="6601292"/>
            <a:ext cx="13998056"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722" name="Shape 722"/>
          <p:cNvSpPr/>
          <p:nvPr/>
        </p:nvSpPr>
        <p:spPr>
          <a:xfrm>
            <a:off x="7440431" y="7694689"/>
            <a:ext cx="9503138" cy="1308050"/>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chor="ctr">
            <a:spAutoFit/>
          </a:bodyPr>
          <a:lstStyle>
            <a:lvl1pPr algn="ctr">
              <a:defRPr cap="all" spc="500">
                <a:latin typeface="Avenir Next Demi Bold"/>
                <a:ea typeface="Avenir Next Demi Bold"/>
                <a:cs typeface="Avenir Next Demi Bold"/>
                <a:sym typeface="Avenir Next Demi Bold"/>
              </a:defRPr>
            </a:lvl1pPr>
          </a:lstStyle>
          <a:p>
            <a:pPr>
              <a:defRPr sz="3000">
                <a:solidFill>
                  <a:srgbClr val="FFFFFF"/>
                </a:solidFill>
                <a:latin typeface="Helvetica Light"/>
                <a:ea typeface="Helvetica Light"/>
                <a:cs typeface="Helvetica Light"/>
                <a:sym typeface="Helvetica Light"/>
              </a:defRPr>
            </a:pPr>
            <a:r>
              <a:rPr lang="en-US" sz="8000" b="1">
                <a:solidFill>
                  <a:srgbClr val="FFFFFF"/>
                </a:solidFill>
                <a:latin typeface="Montserrat-Regular (Body)"/>
              </a:rPr>
              <a:t>E - CLOSET</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Shape 51"/>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2</a:t>
            </a:fld>
            <a:endParaRPr/>
          </a:p>
        </p:txBody>
      </p:sp>
      <p:sp>
        <p:nvSpPr>
          <p:cNvPr id="52" name="Shape 52"/>
          <p:cNvSpPr/>
          <p:nvPr/>
        </p:nvSpPr>
        <p:spPr>
          <a:xfrm>
            <a:off x="2398972" y="3143692"/>
            <a:ext cx="10066839" cy="3479544"/>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nSpc>
                <a:spcPct val="80000"/>
              </a:lnSpc>
              <a:defRPr sz="10000" cap="all">
                <a:latin typeface="Avenir Next Demi Bold"/>
                <a:ea typeface="Avenir Next Demi Bold"/>
                <a:cs typeface="Avenir Next Demi Bold"/>
                <a:sym typeface="Avenir Next Demi Bold"/>
              </a:defRPr>
            </a:pPr>
            <a:r>
              <a:rPr lang="en-US">
                <a:solidFill>
                  <a:srgbClr val="FFFFFF"/>
                </a:solidFill>
                <a:latin typeface="+mn-lt"/>
              </a:rPr>
              <a:t>Thành viên</a:t>
            </a:r>
            <a:endParaRPr dirty="0">
              <a:solidFill>
                <a:srgbClr val="FFFFFF"/>
              </a:solidFill>
              <a:latin typeface="+mn-lt"/>
            </a:endParaRPr>
          </a:p>
        </p:txBody>
      </p:sp>
      <p:sp>
        <p:nvSpPr>
          <p:cNvPr id="54" name="Shape 54"/>
          <p:cNvSpPr/>
          <p:nvPr/>
        </p:nvSpPr>
        <p:spPr>
          <a:xfrm>
            <a:off x="2605800" y="4450686"/>
            <a:ext cx="3798678"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3" name="TextBox 2">
            <a:extLst>
              <a:ext uri="{FF2B5EF4-FFF2-40B4-BE49-F238E27FC236}">
                <a16:creationId xmlns:a16="http://schemas.microsoft.com/office/drawing/2014/main" id="{B05FE225-5426-4D26-8695-18CE59AAA2D2}"/>
              </a:ext>
            </a:extLst>
          </p:cNvPr>
          <p:cNvSpPr txBox="1"/>
          <p:nvPr/>
        </p:nvSpPr>
        <p:spPr>
          <a:xfrm>
            <a:off x="756564" y="5612989"/>
            <a:ext cx="5903860" cy="630942"/>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100" tIns="38100" rIns="38100" bIns="381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en-US" sz="3600">
                <a:solidFill>
                  <a:srgbClr val="FFFFFF"/>
                </a:solidFill>
              </a:rPr>
              <a:t>NGUYỄN GIANG NGỌC TRÂM</a:t>
            </a:r>
            <a:endParaRPr kumimoji="0" lang="en-US" sz="3600" i="0" u="none" strike="noStrike" cap="none" spc="0" normalizeH="0" baseline="0">
              <a:ln>
                <a:noFill/>
              </a:ln>
              <a:solidFill>
                <a:srgbClr val="FFFFFF"/>
              </a:solidFill>
              <a:effectLst/>
              <a:uFillTx/>
              <a:sym typeface="Avenir Book"/>
            </a:endParaRPr>
          </a:p>
        </p:txBody>
      </p:sp>
      <p:sp>
        <p:nvSpPr>
          <p:cNvPr id="10" name="TextBox 9">
            <a:extLst>
              <a:ext uri="{FF2B5EF4-FFF2-40B4-BE49-F238E27FC236}">
                <a16:creationId xmlns:a16="http://schemas.microsoft.com/office/drawing/2014/main" id="{2D1B89E6-BDD3-43D9-B4B5-F07770929FEC}"/>
              </a:ext>
            </a:extLst>
          </p:cNvPr>
          <p:cNvSpPr txBox="1"/>
          <p:nvPr/>
        </p:nvSpPr>
        <p:spPr>
          <a:xfrm>
            <a:off x="18496524" y="11671312"/>
            <a:ext cx="3835987" cy="630942"/>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100" tIns="38100" rIns="38100" bIns="381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en-US" sz="3600">
                <a:solidFill>
                  <a:srgbClr val="FFFFFF"/>
                </a:solidFill>
              </a:rPr>
              <a:t>PHAN THỊ NH</a:t>
            </a:r>
            <a:r>
              <a:rPr lang="vi-VN" sz="3600">
                <a:solidFill>
                  <a:srgbClr val="FFFFFF"/>
                </a:solidFill>
              </a:rPr>
              <a:t>Ư</a:t>
            </a:r>
            <a:r>
              <a:rPr lang="en-US" sz="3600">
                <a:solidFill>
                  <a:srgbClr val="FFFFFF"/>
                </a:solidFill>
              </a:rPr>
              <a:t> YÊN</a:t>
            </a:r>
            <a:endParaRPr kumimoji="0" lang="en-US" sz="3600" i="0" u="none" strike="noStrike" cap="none" spc="0" normalizeH="0" baseline="0">
              <a:ln>
                <a:noFill/>
              </a:ln>
              <a:solidFill>
                <a:srgbClr val="FFFFFF"/>
              </a:solidFill>
              <a:effectLst/>
              <a:uFillTx/>
              <a:sym typeface="Avenir Book"/>
            </a:endParaRPr>
          </a:p>
        </p:txBody>
      </p:sp>
      <p:sp>
        <p:nvSpPr>
          <p:cNvPr id="11" name="TextBox 10">
            <a:extLst>
              <a:ext uri="{FF2B5EF4-FFF2-40B4-BE49-F238E27FC236}">
                <a16:creationId xmlns:a16="http://schemas.microsoft.com/office/drawing/2014/main" id="{BF949134-0C58-459A-869E-B9CBA13EA866}"/>
              </a:ext>
            </a:extLst>
          </p:cNvPr>
          <p:cNvSpPr txBox="1"/>
          <p:nvPr/>
        </p:nvSpPr>
        <p:spPr>
          <a:xfrm>
            <a:off x="10976682" y="10256837"/>
            <a:ext cx="4937249" cy="630942"/>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100" tIns="38100" rIns="38100" bIns="381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en-US" sz="3600">
                <a:solidFill>
                  <a:srgbClr val="FFFFFF"/>
                </a:solidFill>
              </a:rPr>
              <a:t>NGUYỄN THỊ CẨM HỒNG</a:t>
            </a:r>
            <a:endParaRPr kumimoji="0" lang="en-US" sz="3600" i="0" u="none" strike="noStrike" cap="none" spc="0" normalizeH="0" baseline="0">
              <a:ln>
                <a:noFill/>
              </a:ln>
              <a:solidFill>
                <a:srgbClr val="FFFFFF"/>
              </a:solidFill>
              <a:effectLst/>
              <a:uFillTx/>
              <a:sym typeface="Avenir Book"/>
            </a:endParaRPr>
          </a:p>
        </p:txBody>
      </p:sp>
      <p:pic>
        <p:nvPicPr>
          <p:cNvPr id="2" name="Picture 1">
            <a:extLst>
              <a:ext uri="{FF2B5EF4-FFF2-40B4-BE49-F238E27FC236}">
                <a16:creationId xmlns:a16="http://schemas.microsoft.com/office/drawing/2014/main" id="{06CE7CFD-A832-48C2-8123-A272EE375F97}"/>
              </a:ext>
            </a:extLst>
          </p:cNvPr>
          <p:cNvPicPr>
            <a:picLocks noChangeAspect="1"/>
          </p:cNvPicPr>
          <p:nvPr/>
        </p:nvPicPr>
        <p:blipFill>
          <a:blip r:embed="rId2"/>
          <a:stretch>
            <a:fillRect/>
          </a:stretch>
        </p:blipFill>
        <p:spPr>
          <a:xfrm>
            <a:off x="756564" y="819533"/>
            <a:ext cx="3129062" cy="846386"/>
          </a:xfrm>
          <a:prstGeom prst="rect">
            <a:avLst/>
          </a:prstGeom>
        </p:spPr>
      </p:pic>
      <p:pic>
        <p:nvPicPr>
          <p:cNvPr id="12" name="Picture 11">
            <a:extLst>
              <a:ext uri="{FF2B5EF4-FFF2-40B4-BE49-F238E27FC236}">
                <a16:creationId xmlns:a16="http://schemas.microsoft.com/office/drawing/2014/main" id="{CE210705-E9A7-4A88-A401-AB71BD14BA92}"/>
              </a:ext>
            </a:extLst>
          </p:cNvPr>
          <p:cNvPicPr>
            <a:picLocks noChangeAspect="1"/>
          </p:cNvPicPr>
          <p:nvPr/>
        </p:nvPicPr>
        <p:blipFill>
          <a:blip r:embed="rId2"/>
          <a:stretch>
            <a:fillRect/>
          </a:stretch>
        </p:blipFill>
        <p:spPr>
          <a:xfrm>
            <a:off x="18892164" y="609983"/>
            <a:ext cx="3719132" cy="846386"/>
          </a:xfrm>
          <a:prstGeom prst="rect">
            <a:avLst/>
          </a:prstGeom>
        </p:spPr>
      </p:pic>
      <p:sp>
        <p:nvSpPr>
          <p:cNvPr id="13" name="Shape 128">
            <a:extLst>
              <a:ext uri="{FF2B5EF4-FFF2-40B4-BE49-F238E27FC236}">
                <a16:creationId xmlns:a16="http://schemas.microsoft.com/office/drawing/2014/main" id="{F508AD5B-0DB2-466C-AF29-9C97F62310C5}"/>
              </a:ext>
            </a:extLst>
          </p:cNvPr>
          <p:cNvSpPr/>
          <p:nvPr/>
        </p:nvSpPr>
        <p:spPr>
          <a:xfrm>
            <a:off x="1235542" y="502488"/>
            <a:ext cx="6689258" cy="1163431"/>
          </a:xfrm>
          <a:prstGeom prst="rect">
            <a:avLst/>
          </a:prstGeom>
          <a:gradFill flip="none" rotWithShape="1">
            <a:gsLst>
              <a:gs pos="0">
                <a:srgbClr val="A4AADB"/>
              </a:gs>
              <a:gs pos="100000">
                <a:srgbClr val="E583B7"/>
              </a:gs>
            </a:gsLst>
            <a:lin ang="2911681" scaled="0"/>
          </a:gra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r>
              <a:rPr lang="en-US" sz="4000" b="1">
                <a:solidFill>
                  <a:srgbClr val="1D1F30"/>
                </a:solidFill>
                <a:latin typeface="Montserrat-Regular (Body)"/>
              </a:rPr>
              <a:t>E - CLOSET</a:t>
            </a:r>
            <a:endParaRPr sz="4000" b="1">
              <a:solidFill>
                <a:srgbClr val="1D1F30"/>
              </a:solidFill>
              <a:latin typeface="Montserrat-Regular (Body)"/>
            </a:endParaRPr>
          </a:p>
        </p:txBody>
      </p:sp>
      <p:sp>
        <p:nvSpPr>
          <p:cNvPr id="14" name="TextBox 13">
            <a:extLst>
              <a:ext uri="{FF2B5EF4-FFF2-40B4-BE49-F238E27FC236}">
                <a16:creationId xmlns:a16="http://schemas.microsoft.com/office/drawing/2014/main" id="{0AD17BA9-370C-428B-A43D-64E0E717123F}"/>
              </a:ext>
            </a:extLst>
          </p:cNvPr>
          <p:cNvSpPr txBox="1"/>
          <p:nvPr/>
        </p:nvSpPr>
        <p:spPr>
          <a:xfrm>
            <a:off x="5674985" y="8101009"/>
            <a:ext cx="4499630" cy="630942"/>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8100" tIns="38100" rIns="38100" bIns="381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en-US" sz="3600" i="0" u="none" strike="noStrike" cap="none" spc="0" normalizeH="0" baseline="0">
                <a:ln>
                  <a:noFill/>
                </a:ln>
                <a:solidFill>
                  <a:srgbClr val="FFFFFF"/>
                </a:solidFill>
                <a:effectLst/>
                <a:uFillTx/>
                <a:sym typeface="Avenir Book"/>
              </a:rPr>
              <a:t>VÕ NGỌC MINH CHÂU</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urtains"/>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Shape 5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3</a:t>
            </a:fld>
            <a:endParaRPr/>
          </a:p>
        </p:txBody>
      </p:sp>
      <p:sp>
        <p:nvSpPr>
          <p:cNvPr id="57" name="Shape 57"/>
          <p:cNvSpPr/>
          <p:nvPr/>
        </p:nvSpPr>
        <p:spPr>
          <a:xfrm>
            <a:off x="6898962" y="3545193"/>
            <a:ext cx="10066839" cy="157544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nSpc>
                <a:spcPct val="80000"/>
              </a:lnSpc>
              <a:defRPr sz="10000" cap="all">
                <a:latin typeface="Avenir Next Demi Bold"/>
                <a:ea typeface="Avenir Next Demi Bold"/>
                <a:cs typeface="Avenir Next Demi Bold"/>
                <a:sym typeface="Avenir Next Demi Bold"/>
              </a:defRPr>
            </a:pPr>
            <a:r>
              <a:rPr lang="en-US">
                <a:solidFill>
                  <a:srgbClr val="E583B7"/>
                </a:solidFill>
                <a:latin typeface="+mn-lt"/>
              </a:rPr>
              <a:t>VẤN ĐỀ</a:t>
            </a:r>
            <a:endParaRPr dirty="0">
              <a:solidFill>
                <a:srgbClr val="E583B7"/>
              </a:solidFill>
              <a:latin typeface="+mn-lt"/>
            </a:endParaRPr>
          </a:p>
        </p:txBody>
      </p:sp>
      <p:sp>
        <p:nvSpPr>
          <p:cNvPr id="58" name="Shape 58"/>
          <p:cNvSpPr/>
          <p:nvPr/>
        </p:nvSpPr>
        <p:spPr>
          <a:xfrm>
            <a:off x="6958333" y="4790953"/>
            <a:ext cx="3798678"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59" name="Shape 59"/>
          <p:cNvSpPr/>
          <p:nvPr/>
        </p:nvSpPr>
        <p:spPr>
          <a:xfrm>
            <a:off x="14645851" y="9683494"/>
            <a:ext cx="6723967" cy="5188847"/>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vi-VN" sz="3500">
                <a:solidFill>
                  <a:srgbClr val="FFFFFF"/>
                </a:solidFill>
                <a:latin typeface="+mn-lt"/>
              </a:rPr>
              <a:t>Thời trang nhanh (fast fashion) đã phát triển bùng </a:t>
            </a:r>
            <a:r>
              <a:rPr lang="en-US" sz="3500">
                <a:solidFill>
                  <a:srgbClr val="FFFFFF"/>
                </a:solidFill>
                <a:latin typeface="+mn-lt"/>
              </a:rPr>
              <a:t>nổ </a:t>
            </a:r>
            <a:r>
              <a:rPr lang="vi-VN" sz="3500">
                <a:solidFill>
                  <a:srgbClr val="FFFFFF"/>
                </a:solidFill>
                <a:latin typeface="+mn-lt"/>
              </a:rPr>
              <a:t>trên toàn</a:t>
            </a:r>
            <a:r>
              <a:rPr lang="en-US" sz="3500">
                <a:solidFill>
                  <a:srgbClr val="FFFFFF"/>
                </a:solidFill>
                <a:latin typeface="+mn-lt"/>
              </a:rPr>
              <a:t> cầu</a:t>
            </a:r>
            <a:r>
              <a:rPr lang="vi-VN" sz="3500">
                <a:solidFill>
                  <a:srgbClr val="FFFFFF"/>
                </a:solidFill>
                <a:latin typeface="+mn-lt"/>
              </a:rPr>
              <a:t>. Cũng từ đây, thời trang trở thành </a:t>
            </a:r>
            <a:r>
              <a:rPr lang="en-US" sz="3500">
                <a:solidFill>
                  <a:srgbClr val="FFFFFF"/>
                </a:solidFill>
                <a:latin typeface="+mn-lt"/>
              </a:rPr>
              <a:t>một trong 10 </a:t>
            </a:r>
            <a:r>
              <a:rPr lang="vi-VN" sz="3500">
                <a:solidFill>
                  <a:srgbClr val="FFFFFF"/>
                </a:solidFill>
                <a:latin typeface="+mn-lt"/>
              </a:rPr>
              <a:t>ngành hủy hoại môi trường</a:t>
            </a:r>
            <a:r>
              <a:rPr lang="en-US" sz="3500">
                <a:solidFill>
                  <a:srgbClr val="FFFFFF"/>
                </a:solidFill>
                <a:latin typeface="+mn-lt"/>
              </a:rPr>
              <a:t> của thế giới.</a:t>
            </a:r>
            <a:endParaRPr sz="3500" dirty="0">
              <a:solidFill>
                <a:srgbClr val="FFFFFF"/>
              </a:solidFill>
              <a:latin typeface="+mn-lt"/>
            </a:endParaRPr>
          </a:p>
        </p:txBody>
      </p:sp>
      <p:sp>
        <p:nvSpPr>
          <p:cNvPr id="60" name="Shape 60"/>
          <p:cNvSpPr/>
          <p:nvPr/>
        </p:nvSpPr>
        <p:spPr>
          <a:xfrm>
            <a:off x="6958333" y="5120639"/>
            <a:ext cx="6723968" cy="5503172"/>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sz="3500">
                <a:solidFill>
                  <a:srgbClr val="FFFFFF"/>
                </a:solidFill>
                <a:latin typeface="+mn-lt"/>
              </a:rPr>
              <a:t>Số l</a:t>
            </a:r>
            <a:r>
              <a:rPr lang="vi-VN" sz="3500">
                <a:solidFill>
                  <a:srgbClr val="FFFFFF"/>
                </a:solidFill>
                <a:latin typeface="+mn-lt"/>
              </a:rPr>
              <a:t>ư</a:t>
            </a:r>
            <a:r>
              <a:rPr lang="en-US" sz="3500">
                <a:solidFill>
                  <a:srgbClr val="FFFFFF"/>
                </a:solidFill>
                <a:latin typeface="+mn-lt"/>
              </a:rPr>
              <a:t>ợng quần áo của mỗi ng</a:t>
            </a:r>
            <a:r>
              <a:rPr lang="vi-VN" sz="3500">
                <a:solidFill>
                  <a:srgbClr val="FFFFFF"/>
                </a:solidFill>
                <a:latin typeface="+mn-lt"/>
              </a:rPr>
              <a:t>ư</a:t>
            </a:r>
            <a:r>
              <a:rPr lang="en-US" sz="3500">
                <a:solidFill>
                  <a:srgbClr val="FFFFFF"/>
                </a:solidFill>
                <a:latin typeface="+mn-lt"/>
              </a:rPr>
              <a:t>ời ngày càng tăng.</a:t>
            </a:r>
          </a:p>
          <a:p>
            <a:r>
              <a:rPr lang="en-US" sz="3500">
                <a:solidFill>
                  <a:srgbClr val="FFFFFF"/>
                </a:solidFill>
                <a:latin typeface="+mn-lt"/>
              </a:rPr>
              <a:t>Con ng</a:t>
            </a:r>
            <a:r>
              <a:rPr lang="vi-VN" sz="3500">
                <a:solidFill>
                  <a:srgbClr val="FFFFFF"/>
                </a:solidFill>
                <a:latin typeface="+mn-lt"/>
              </a:rPr>
              <a:t>ư</a:t>
            </a:r>
            <a:r>
              <a:rPr lang="en-US" sz="3500">
                <a:solidFill>
                  <a:srgbClr val="FFFFFF"/>
                </a:solidFill>
                <a:latin typeface="+mn-lt"/>
              </a:rPr>
              <a:t>ời tốn quá nhiều thời gian để chọn quần áo cho mình.</a:t>
            </a:r>
          </a:p>
          <a:p>
            <a:r>
              <a:rPr lang="en-US" sz="3500">
                <a:solidFill>
                  <a:srgbClr val="FFFFFF"/>
                </a:solidFill>
                <a:latin typeface="+mn-lt"/>
              </a:rPr>
              <a:t>Tâm lý ngại thanh lý quần áo cũ với số l</a:t>
            </a:r>
            <a:r>
              <a:rPr lang="vi-VN" sz="3500">
                <a:solidFill>
                  <a:srgbClr val="FFFFFF"/>
                </a:solidFill>
                <a:latin typeface="+mn-lt"/>
              </a:rPr>
              <a:t>ư</a:t>
            </a:r>
            <a:r>
              <a:rPr lang="en-US" sz="3500">
                <a:solidFill>
                  <a:srgbClr val="FFFFFF"/>
                </a:solidFill>
                <a:latin typeface="+mn-lt"/>
              </a:rPr>
              <a:t>ợng ít.</a:t>
            </a:r>
          </a:p>
        </p:txBody>
      </p:sp>
      <p:sp>
        <p:nvSpPr>
          <p:cNvPr id="61" name="Shape 61"/>
          <p:cNvSpPr/>
          <p:nvPr/>
        </p:nvSpPr>
        <p:spPr>
          <a:xfrm>
            <a:off x="-1461308" y="3639972"/>
            <a:ext cx="6723968" cy="8464505"/>
          </a:xfrm>
          <a:prstGeom prst="rect">
            <a:avLst/>
          </a:prstGeom>
          <a:ln w="76200">
            <a:solidFill>
              <a:srgbClr val="343750"/>
            </a:solidFill>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1026" name="Picture 2" descr="Giật mình với chùm ảnh thời trang làm bằng rác thải">
            <a:extLst>
              <a:ext uri="{FF2B5EF4-FFF2-40B4-BE49-F238E27FC236}">
                <a16:creationId xmlns:a16="http://schemas.microsoft.com/office/drawing/2014/main" id="{B1CA28AF-3B86-40AD-BFF7-086A5AB41C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58333" y="8990766"/>
            <a:ext cx="6512738" cy="408063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ại sao bạn mua rất nhiều quần áo mà vẫn chẳng có gì để mặc ...">
            <a:extLst>
              <a:ext uri="{FF2B5EF4-FFF2-40B4-BE49-F238E27FC236}">
                <a16:creationId xmlns:a16="http://schemas.microsoft.com/office/drawing/2014/main" id="{C444DD7D-8996-489B-860A-9B384DAE4A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45851" y="4332916"/>
            <a:ext cx="5556151" cy="400042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F6902432-8358-47FD-B071-616A5B6D6D14}"/>
              </a:ext>
            </a:extLst>
          </p:cNvPr>
          <p:cNvPicPr>
            <a:picLocks noChangeAspect="1"/>
          </p:cNvPicPr>
          <p:nvPr/>
        </p:nvPicPr>
        <p:blipFill>
          <a:blip r:embed="rId4"/>
          <a:stretch>
            <a:fillRect/>
          </a:stretch>
        </p:blipFill>
        <p:spPr>
          <a:xfrm>
            <a:off x="756564" y="819533"/>
            <a:ext cx="3129062" cy="846386"/>
          </a:xfrm>
          <a:prstGeom prst="rect">
            <a:avLst/>
          </a:prstGeom>
        </p:spPr>
      </p:pic>
      <p:pic>
        <p:nvPicPr>
          <p:cNvPr id="11" name="Picture 10">
            <a:extLst>
              <a:ext uri="{FF2B5EF4-FFF2-40B4-BE49-F238E27FC236}">
                <a16:creationId xmlns:a16="http://schemas.microsoft.com/office/drawing/2014/main" id="{FF395AB1-AC15-48EC-A752-533EF26A0566}"/>
              </a:ext>
            </a:extLst>
          </p:cNvPr>
          <p:cNvPicPr>
            <a:picLocks noChangeAspect="1"/>
          </p:cNvPicPr>
          <p:nvPr/>
        </p:nvPicPr>
        <p:blipFill>
          <a:blip r:embed="rId4"/>
          <a:stretch>
            <a:fillRect/>
          </a:stretch>
        </p:blipFill>
        <p:spPr>
          <a:xfrm>
            <a:off x="18892164" y="609983"/>
            <a:ext cx="3719132" cy="846386"/>
          </a:xfrm>
          <a:prstGeom prst="rect">
            <a:avLst/>
          </a:prstGeom>
        </p:spPr>
      </p:pic>
      <p:sp>
        <p:nvSpPr>
          <p:cNvPr id="12" name="Shape 128">
            <a:extLst>
              <a:ext uri="{FF2B5EF4-FFF2-40B4-BE49-F238E27FC236}">
                <a16:creationId xmlns:a16="http://schemas.microsoft.com/office/drawing/2014/main" id="{9A869961-5093-4F62-A8F2-90D237C7A7B5}"/>
              </a:ext>
            </a:extLst>
          </p:cNvPr>
          <p:cNvSpPr/>
          <p:nvPr/>
        </p:nvSpPr>
        <p:spPr>
          <a:xfrm>
            <a:off x="1235542" y="502488"/>
            <a:ext cx="6689258" cy="1163431"/>
          </a:xfrm>
          <a:prstGeom prst="rect">
            <a:avLst/>
          </a:prstGeom>
          <a:gradFill flip="none" rotWithShape="1">
            <a:gsLst>
              <a:gs pos="0">
                <a:srgbClr val="A4AADB"/>
              </a:gs>
              <a:gs pos="100000">
                <a:srgbClr val="E583B7"/>
              </a:gs>
            </a:gsLst>
            <a:lin ang="2911681" scaled="0"/>
          </a:gra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r>
              <a:rPr lang="en-US" sz="4000" b="1">
                <a:solidFill>
                  <a:srgbClr val="1D1F30"/>
                </a:solidFill>
                <a:latin typeface="Montserrat-Regular (Body)"/>
              </a:rPr>
              <a:t>E - CLOSET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500"/>
                                        <p:tgtEl>
                                          <p:spTgt spid="60"/>
                                        </p:tgtEl>
                                      </p:cBhvr>
                                    </p:animEffect>
                                  </p:childTnLst>
                                </p:cTn>
                              </p:par>
                              <p:par>
                                <p:cTn id="8" presetID="10" presetClass="entr" presetSubtype="0" fill="hold" nodeType="withEffect">
                                  <p:stCondLst>
                                    <p:cond delay="0"/>
                                  </p:stCondLst>
                                  <p:childTnLst>
                                    <p:set>
                                      <p:cBhvr>
                                        <p:cTn id="9" dur="1" fill="hold">
                                          <p:stCondLst>
                                            <p:cond delay="0"/>
                                          </p:stCondLst>
                                        </p:cTn>
                                        <p:tgtEl>
                                          <p:spTgt spid="1028"/>
                                        </p:tgtEl>
                                        <p:attrNameLst>
                                          <p:attrName>style.visibility</p:attrName>
                                        </p:attrNameLst>
                                      </p:cBhvr>
                                      <p:to>
                                        <p:strVal val="visible"/>
                                      </p:to>
                                    </p:set>
                                    <p:animEffect transition="in" filter="fade">
                                      <p:cBhvr>
                                        <p:cTn id="10" dur="500"/>
                                        <p:tgtEl>
                                          <p:spTgt spid="102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026"/>
                                        </p:tgtEl>
                                        <p:attrNameLst>
                                          <p:attrName>style.visibility</p:attrName>
                                        </p:attrNameLst>
                                      </p:cBhvr>
                                      <p:to>
                                        <p:strVal val="visible"/>
                                      </p:to>
                                    </p:set>
                                    <p:animEffect transition="in" filter="fade">
                                      <p:cBhvr>
                                        <p:cTn id="15" dur="500"/>
                                        <p:tgtEl>
                                          <p:spTgt spid="102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9"/>
                                        </p:tgtEl>
                                        <p:attrNameLst>
                                          <p:attrName>style.visibility</p:attrName>
                                        </p:attrNameLst>
                                      </p:cBhvr>
                                      <p:to>
                                        <p:strVal val="visible"/>
                                      </p:to>
                                    </p:set>
                                    <p:animEffect transition="in" filter="fade">
                                      <p:cBhvr>
                                        <p:cTn id="18"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6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Shape 1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4</a:t>
            </a:fld>
            <a:endParaRPr/>
          </a:p>
        </p:txBody>
      </p:sp>
      <p:sp>
        <p:nvSpPr>
          <p:cNvPr id="108" name="Shape 108"/>
          <p:cNvSpPr/>
          <p:nvPr/>
        </p:nvSpPr>
        <p:spPr>
          <a:xfrm>
            <a:off x="1741747" y="3143692"/>
            <a:ext cx="11411143" cy="3479544"/>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nSpc>
                <a:spcPct val="80000"/>
              </a:lnSpc>
              <a:defRPr sz="10000" cap="all">
                <a:latin typeface="Avenir Next Demi Bold"/>
                <a:ea typeface="Avenir Next Demi Bold"/>
                <a:cs typeface="Avenir Next Demi Bold"/>
                <a:sym typeface="Avenir Next Demi Bold"/>
              </a:defRPr>
            </a:pPr>
            <a:r>
              <a:rPr lang="en-US" sz="9000">
                <a:solidFill>
                  <a:srgbClr val="A4AADB"/>
                </a:solidFill>
                <a:latin typeface="+mn-lt"/>
              </a:rPr>
              <a:t>TỔNG QUAN </a:t>
            </a:r>
            <a:r>
              <a:rPr lang="en-US" sz="9000">
                <a:solidFill>
                  <a:srgbClr val="E583B7"/>
                </a:solidFill>
                <a:latin typeface="+mn-lt"/>
              </a:rPr>
              <a:t>SẢN PHẨM</a:t>
            </a:r>
            <a:endParaRPr sz="9000" dirty="0">
              <a:solidFill>
                <a:srgbClr val="E583B7"/>
              </a:solidFill>
              <a:latin typeface="+mn-lt"/>
            </a:endParaRPr>
          </a:p>
        </p:txBody>
      </p:sp>
      <p:sp>
        <p:nvSpPr>
          <p:cNvPr id="109" name="Shape 109"/>
          <p:cNvSpPr/>
          <p:nvPr/>
        </p:nvSpPr>
        <p:spPr>
          <a:xfrm>
            <a:off x="1741747" y="5778529"/>
            <a:ext cx="9483334" cy="5784788"/>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sz="3500">
                <a:solidFill>
                  <a:srgbClr val="FFFFFF"/>
                </a:solidFill>
                <a:latin typeface="Montserrat-Regular (Body)"/>
              </a:rPr>
              <a:t>E – CLOSET là một ứng dụng ra đời với sứ mệnh giảm thiểu rác thải thời trang và h</a:t>
            </a:r>
            <a:r>
              <a:rPr lang="vi-VN" sz="3500">
                <a:solidFill>
                  <a:srgbClr val="FFFFFF"/>
                </a:solidFill>
                <a:latin typeface="Montserrat-Regular (Body)"/>
              </a:rPr>
              <a:t>ư</a:t>
            </a:r>
            <a:r>
              <a:rPr lang="en-US" sz="3500">
                <a:solidFill>
                  <a:srgbClr val="FFFFFF"/>
                </a:solidFill>
                <a:latin typeface="Montserrat-Regular (Body)"/>
              </a:rPr>
              <a:t>ớng ng</a:t>
            </a:r>
            <a:r>
              <a:rPr lang="vi-VN" sz="3500">
                <a:solidFill>
                  <a:srgbClr val="FFFFFF"/>
                </a:solidFill>
                <a:latin typeface="Montserrat-Regular (Body)"/>
              </a:rPr>
              <a:t>ư</a:t>
            </a:r>
            <a:r>
              <a:rPr lang="en-US" sz="3500">
                <a:solidFill>
                  <a:srgbClr val="FFFFFF"/>
                </a:solidFill>
                <a:latin typeface="Montserrat-Regular (Body)"/>
              </a:rPr>
              <a:t>ời dùng đến một lối sống tối giản.</a:t>
            </a:r>
          </a:p>
          <a:p>
            <a:endParaRPr lang="en-US" sz="3500">
              <a:solidFill>
                <a:srgbClr val="FFFFFF"/>
              </a:solidFill>
              <a:latin typeface="Montserrat-Regular (Body)"/>
            </a:endParaRPr>
          </a:p>
          <a:p>
            <a:r>
              <a:rPr lang="en-US" sz="3500">
                <a:solidFill>
                  <a:srgbClr val="FFFFFF"/>
                </a:solidFill>
                <a:latin typeface="Montserrat-Regular (Body)"/>
              </a:rPr>
              <a:t>Với E – CLOSET ng</a:t>
            </a:r>
            <a:r>
              <a:rPr lang="vi-VN" sz="3500">
                <a:solidFill>
                  <a:srgbClr val="FFFFFF"/>
                </a:solidFill>
                <a:latin typeface="Montserrat-Regular (Body)"/>
              </a:rPr>
              <a:t>ư</a:t>
            </a:r>
            <a:r>
              <a:rPr lang="en-US" sz="3500">
                <a:solidFill>
                  <a:srgbClr val="FFFFFF"/>
                </a:solidFill>
                <a:latin typeface="Montserrat-Regular (Body)"/>
              </a:rPr>
              <a:t>ời dùng sẽ đặt mục tiêu cho tủ đồ của mình và có thể bán những bộ quần áo mình ít sử dụng tới.</a:t>
            </a:r>
          </a:p>
          <a:p>
            <a:endParaRPr lang="en-US" sz="3500">
              <a:solidFill>
                <a:srgbClr val="FFFFFF"/>
              </a:solidFill>
              <a:latin typeface="Montserrat-Regular (Body)"/>
            </a:endParaRPr>
          </a:p>
          <a:p>
            <a:r>
              <a:rPr lang="en-US" sz="3500">
                <a:solidFill>
                  <a:srgbClr val="FFFFFF"/>
                </a:solidFill>
                <a:latin typeface="Montserrat-Regular (Body)"/>
              </a:rPr>
              <a:t>Đối t</a:t>
            </a:r>
            <a:r>
              <a:rPr lang="vi-VN" sz="3500">
                <a:solidFill>
                  <a:srgbClr val="FFFFFF"/>
                </a:solidFill>
                <a:latin typeface="Montserrat-Regular (Body)"/>
              </a:rPr>
              <a:t>ư</a:t>
            </a:r>
            <a:r>
              <a:rPr lang="en-US" sz="3500">
                <a:solidFill>
                  <a:srgbClr val="FFFFFF"/>
                </a:solidFill>
                <a:latin typeface="Montserrat-Regular (Body)"/>
              </a:rPr>
              <a:t>ợng: ng</a:t>
            </a:r>
            <a:r>
              <a:rPr lang="vi-VN" sz="3500">
                <a:solidFill>
                  <a:srgbClr val="FFFFFF"/>
                </a:solidFill>
                <a:latin typeface="Montserrat-Regular (Body)"/>
              </a:rPr>
              <a:t>ư</a:t>
            </a:r>
            <a:r>
              <a:rPr lang="en-US" sz="3500">
                <a:solidFill>
                  <a:srgbClr val="FFFFFF"/>
                </a:solidFill>
                <a:latin typeface="Montserrat-Regular (Body)"/>
              </a:rPr>
              <a:t>ời dùng có độ tuổi từ 15-30 tuổi.</a:t>
            </a:r>
          </a:p>
        </p:txBody>
      </p:sp>
      <p:sp>
        <p:nvSpPr>
          <p:cNvPr id="110" name="Shape 110"/>
          <p:cNvSpPr/>
          <p:nvPr/>
        </p:nvSpPr>
        <p:spPr>
          <a:xfrm>
            <a:off x="1741747" y="4461110"/>
            <a:ext cx="3798678"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117" name="Shape 117"/>
          <p:cNvSpPr/>
          <p:nvPr/>
        </p:nvSpPr>
        <p:spPr>
          <a:xfrm>
            <a:off x="14443456" y="2303019"/>
            <a:ext cx="7056146" cy="10802997"/>
          </a:xfrm>
          <a:prstGeom prst="rect">
            <a:avLst/>
          </a:prstGeom>
          <a:ln w="76200">
            <a:solidFill>
              <a:srgbClr val="343750"/>
            </a:solidFill>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pic>
        <p:nvPicPr>
          <p:cNvPr id="13" name="Picture 12">
            <a:extLst>
              <a:ext uri="{FF2B5EF4-FFF2-40B4-BE49-F238E27FC236}">
                <a16:creationId xmlns:a16="http://schemas.microsoft.com/office/drawing/2014/main" id="{3756F545-EAFB-4572-BC55-1E33CF9860FE}"/>
              </a:ext>
            </a:extLst>
          </p:cNvPr>
          <p:cNvPicPr>
            <a:picLocks noChangeAspect="1"/>
          </p:cNvPicPr>
          <p:nvPr/>
        </p:nvPicPr>
        <p:blipFill>
          <a:blip r:embed="rId2"/>
          <a:stretch>
            <a:fillRect/>
          </a:stretch>
        </p:blipFill>
        <p:spPr>
          <a:xfrm>
            <a:off x="756564" y="819533"/>
            <a:ext cx="3129062" cy="846386"/>
          </a:xfrm>
          <a:prstGeom prst="rect">
            <a:avLst/>
          </a:prstGeom>
        </p:spPr>
      </p:pic>
      <p:pic>
        <p:nvPicPr>
          <p:cNvPr id="14" name="Picture 13">
            <a:extLst>
              <a:ext uri="{FF2B5EF4-FFF2-40B4-BE49-F238E27FC236}">
                <a16:creationId xmlns:a16="http://schemas.microsoft.com/office/drawing/2014/main" id="{871C32F5-3CF4-4EFF-99AE-A91DC016784D}"/>
              </a:ext>
            </a:extLst>
          </p:cNvPr>
          <p:cNvPicPr>
            <a:picLocks noChangeAspect="1"/>
          </p:cNvPicPr>
          <p:nvPr/>
        </p:nvPicPr>
        <p:blipFill>
          <a:blip r:embed="rId2"/>
          <a:stretch>
            <a:fillRect/>
          </a:stretch>
        </p:blipFill>
        <p:spPr>
          <a:xfrm>
            <a:off x="18892164" y="609983"/>
            <a:ext cx="3719132" cy="846386"/>
          </a:xfrm>
          <a:prstGeom prst="rect">
            <a:avLst/>
          </a:prstGeom>
        </p:spPr>
      </p:pic>
      <p:sp>
        <p:nvSpPr>
          <p:cNvPr id="15" name="Shape 128">
            <a:extLst>
              <a:ext uri="{FF2B5EF4-FFF2-40B4-BE49-F238E27FC236}">
                <a16:creationId xmlns:a16="http://schemas.microsoft.com/office/drawing/2014/main" id="{FE56033D-299D-4A77-9EA8-E776E279DE59}"/>
              </a:ext>
            </a:extLst>
          </p:cNvPr>
          <p:cNvSpPr/>
          <p:nvPr/>
        </p:nvSpPr>
        <p:spPr>
          <a:xfrm>
            <a:off x="1235542" y="502488"/>
            <a:ext cx="6689258" cy="1163431"/>
          </a:xfrm>
          <a:prstGeom prst="rect">
            <a:avLst/>
          </a:prstGeom>
          <a:gradFill flip="none" rotWithShape="1">
            <a:gsLst>
              <a:gs pos="0">
                <a:srgbClr val="A4AADB"/>
              </a:gs>
              <a:gs pos="100000">
                <a:srgbClr val="E583B7"/>
              </a:gs>
            </a:gsLst>
            <a:lin ang="2911681" scaled="0"/>
          </a:gra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r>
              <a:rPr lang="en-US" sz="4000" b="1">
                <a:solidFill>
                  <a:srgbClr val="1D1F30"/>
                </a:solidFill>
                <a:latin typeface="Montserrat-Regular (Body)"/>
              </a:rPr>
              <a:t>E - CLOSET</a:t>
            </a:r>
          </a:p>
        </p:txBody>
      </p:sp>
      <p:pic>
        <p:nvPicPr>
          <p:cNvPr id="3" name="Picture 2">
            <a:extLst>
              <a:ext uri="{FF2B5EF4-FFF2-40B4-BE49-F238E27FC236}">
                <a16:creationId xmlns:a16="http://schemas.microsoft.com/office/drawing/2014/main" id="{CC87CB5D-8126-4197-A5A8-0E3B720728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57634" y="2604921"/>
            <a:ext cx="4627790" cy="10026876"/>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5</a:t>
            </a:fld>
            <a:endParaRPr/>
          </a:p>
        </p:txBody>
      </p:sp>
      <p:sp>
        <p:nvSpPr>
          <p:cNvPr id="147" name="Shape 147"/>
          <p:cNvSpPr/>
          <p:nvPr/>
        </p:nvSpPr>
        <p:spPr>
          <a:xfrm>
            <a:off x="5211303" y="8456133"/>
            <a:ext cx="5426993" cy="988502"/>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Autofit/>
          </a:bodyPr>
          <a:lstStyle>
            <a:lvl1pPr algn="ctr">
              <a:defRPr sz="5000" cap="all">
                <a:latin typeface="Avenir Next Demi Bold"/>
                <a:ea typeface="Avenir Next Demi Bold"/>
                <a:cs typeface="Avenir Next Demi Bold"/>
                <a:sym typeface="Avenir Next Demi Bold"/>
              </a:defRPr>
            </a:lvl1pPr>
          </a:lstStyle>
          <a:p>
            <a:r>
              <a:rPr lang="en-US" sz="6000">
                <a:solidFill>
                  <a:srgbClr val="FFFFFF"/>
                </a:solidFill>
                <a:latin typeface="+mn-lt"/>
              </a:rPr>
              <a:t>QUẢN LÝ TỦ ĐỒ</a:t>
            </a:r>
            <a:endParaRPr sz="6000" dirty="0">
              <a:solidFill>
                <a:srgbClr val="FFFFFF"/>
              </a:solidFill>
              <a:latin typeface="+mn-lt"/>
            </a:endParaRPr>
          </a:p>
        </p:txBody>
      </p:sp>
      <p:sp>
        <p:nvSpPr>
          <p:cNvPr id="148" name="Shape 148"/>
          <p:cNvSpPr/>
          <p:nvPr/>
        </p:nvSpPr>
        <p:spPr>
          <a:xfrm>
            <a:off x="4860462" y="10195154"/>
            <a:ext cx="6128674" cy="2445902"/>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Autofit/>
          </a:bodyPr>
          <a:lstStyle>
            <a:lvl1pPr algn="ctr"/>
          </a:lstStyle>
          <a:p>
            <a:pPr marL="342900" indent="-342900" algn="l">
              <a:buFontTx/>
              <a:buChar char="-"/>
            </a:pPr>
            <a:r>
              <a:rPr lang="en-US" sz="3200">
                <a:solidFill>
                  <a:srgbClr val="FFFFFF"/>
                </a:solidFill>
                <a:latin typeface="+mn-lt"/>
              </a:rPr>
              <a:t>L</a:t>
            </a:r>
            <a:r>
              <a:rPr lang="vi-VN" sz="3200">
                <a:solidFill>
                  <a:srgbClr val="FFFFFF"/>
                </a:solidFill>
                <a:latin typeface="+mn-lt"/>
              </a:rPr>
              <a:t>ư</a:t>
            </a:r>
            <a:r>
              <a:rPr lang="en-US" sz="3200">
                <a:solidFill>
                  <a:srgbClr val="FFFFFF"/>
                </a:solidFill>
                <a:latin typeface="+mn-lt"/>
              </a:rPr>
              <a:t>u trữ thông tin trang phục</a:t>
            </a:r>
          </a:p>
          <a:p>
            <a:pPr marL="342900" indent="-342900" algn="l">
              <a:buFontTx/>
              <a:buChar char="-"/>
            </a:pPr>
            <a:r>
              <a:rPr lang="en-US" sz="3200">
                <a:solidFill>
                  <a:srgbClr val="FFFFFF"/>
                </a:solidFill>
                <a:latin typeface="+mn-lt"/>
              </a:rPr>
              <a:t>Gợi ý phối quần áo theo xu h</a:t>
            </a:r>
            <a:r>
              <a:rPr lang="vi-VN" sz="3200">
                <a:solidFill>
                  <a:srgbClr val="FFFFFF"/>
                </a:solidFill>
                <a:latin typeface="+mn-lt"/>
              </a:rPr>
              <a:t>ư</a:t>
            </a:r>
            <a:r>
              <a:rPr lang="en-US" sz="3200">
                <a:solidFill>
                  <a:srgbClr val="FFFFFF"/>
                </a:solidFill>
                <a:latin typeface="+mn-lt"/>
              </a:rPr>
              <a:t>ớng thời trang hiện tại</a:t>
            </a:r>
          </a:p>
          <a:p>
            <a:pPr marL="342900" indent="-342900" algn="l">
              <a:buFontTx/>
              <a:buChar char="-"/>
            </a:pPr>
            <a:r>
              <a:rPr lang="en-US" sz="3200">
                <a:solidFill>
                  <a:srgbClr val="FFFFFF"/>
                </a:solidFill>
                <a:latin typeface="+mn-lt"/>
              </a:rPr>
              <a:t>Ng</a:t>
            </a:r>
            <a:r>
              <a:rPr lang="vi-VN" sz="3200">
                <a:solidFill>
                  <a:srgbClr val="FFFFFF"/>
                </a:solidFill>
                <a:latin typeface="+mn-lt"/>
              </a:rPr>
              <a:t>ư</a:t>
            </a:r>
            <a:r>
              <a:rPr lang="en-US" sz="3200">
                <a:solidFill>
                  <a:srgbClr val="FFFFFF"/>
                </a:solidFill>
                <a:latin typeface="+mn-lt"/>
              </a:rPr>
              <a:t>ời dùng tự tạo những bản phối quần áo</a:t>
            </a:r>
            <a:endParaRPr sz="3200" dirty="0">
              <a:solidFill>
                <a:srgbClr val="FFFFFF"/>
              </a:solidFill>
              <a:latin typeface="+mn-lt"/>
            </a:endParaRPr>
          </a:p>
        </p:txBody>
      </p:sp>
      <p:sp>
        <p:nvSpPr>
          <p:cNvPr id="150" name="Shape 150"/>
          <p:cNvSpPr/>
          <p:nvPr/>
        </p:nvSpPr>
        <p:spPr>
          <a:xfrm>
            <a:off x="7061039" y="9572805"/>
            <a:ext cx="1396129"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155" name="Shape 155"/>
          <p:cNvSpPr/>
          <p:nvPr/>
        </p:nvSpPr>
        <p:spPr>
          <a:xfrm>
            <a:off x="13517802" y="8509148"/>
            <a:ext cx="6518787" cy="988502"/>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Autofit/>
          </a:bodyPr>
          <a:lstStyle>
            <a:lvl1pPr algn="ctr">
              <a:defRPr sz="5000" cap="all">
                <a:latin typeface="Avenir Next Demi Bold"/>
                <a:ea typeface="Avenir Next Demi Bold"/>
                <a:cs typeface="Avenir Next Demi Bold"/>
                <a:sym typeface="Avenir Next Demi Bold"/>
              </a:defRPr>
            </a:lvl1pPr>
          </a:lstStyle>
          <a:p>
            <a:r>
              <a:rPr lang="en-US" sz="6000">
                <a:solidFill>
                  <a:srgbClr val="FFFFFF"/>
                </a:solidFill>
                <a:latin typeface="+mn-lt"/>
              </a:rPr>
              <a:t>MUA BÁN QUẦN ÁO</a:t>
            </a:r>
          </a:p>
          <a:p>
            <a:endParaRPr sz="6000">
              <a:solidFill>
                <a:srgbClr val="FFFFFF"/>
              </a:solidFill>
              <a:latin typeface="+mn-lt"/>
            </a:endParaRPr>
          </a:p>
        </p:txBody>
      </p:sp>
      <p:sp>
        <p:nvSpPr>
          <p:cNvPr id="156" name="Shape 156"/>
          <p:cNvSpPr/>
          <p:nvPr/>
        </p:nvSpPr>
        <p:spPr>
          <a:xfrm>
            <a:off x="14606702" y="10488871"/>
            <a:ext cx="4916836" cy="2445901"/>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lvl1pPr algn="ctr"/>
          </a:lstStyle>
          <a:p>
            <a:pPr marL="342900" indent="-342900" algn="l">
              <a:buFontTx/>
              <a:buChar char="-"/>
            </a:pPr>
            <a:r>
              <a:rPr lang="en-US" sz="3200">
                <a:solidFill>
                  <a:srgbClr val="FFFFFF"/>
                </a:solidFill>
                <a:latin typeface="+mn-lt"/>
              </a:rPr>
              <a:t>Mua quần áo từ ng</a:t>
            </a:r>
            <a:r>
              <a:rPr lang="vi-VN" sz="3200">
                <a:solidFill>
                  <a:srgbClr val="FFFFFF"/>
                </a:solidFill>
                <a:latin typeface="+mn-lt"/>
              </a:rPr>
              <a:t>ư</a:t>
            </a:r>
            <a:r>
              <a:rPr lang="en-US" sz="3200">
                <a:solidFill>
                  <a:srgbClr val="FFFFFF"/>
                </a:solidFill>
                <a:latin typeface="+mn-lt"/>
              </a:rPr>
              <a:t>ời dùng khác</a:t>
            </a:r>
          </a:p>
          <a:p>
            <a:pPr marL="342900" indent="-342900" algn="l">
              <a:buFontTx/>
              <a:buChar char="-"/>
            </a:pPr>
            <a:r>
              <a:rPr lang="en-US" sz="3200">
                <a:solidFill>
                  <a:srgbClr val="FFFFFF"/>
                </a:solidFill>
                <a:latin typeface="+mn-lt"/>
              </a:rPr>
              <a:t>Rao bán quần áo của mình</a:t>
            </a:r>
            <a:endParaRPr sz="3200">
              <a:solidFill>
                <a:srgbClr val="FFFFFF"/>
              </a:solidFill>
              <a:latin typeface="+mn-lt"/>
            </a:endParaRPr>
          </a:p>
        </p:txBody>
      </p:sp>
      <p:sp>
        <p:nvSpPr>
          <p:cNvPr id="157" name="Shape 157"/>
          <p:cNvSpPr/>
          <p:nvPr/>
        </p:nvSpPr>
        <p:spPr>
          <a:xfrm>
            <a:off x="15942260" y="9572806"/>
            <a:ext cx="1396129"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grpSp>
        <p:nvGrpSpPr>
          <p:cNvPr id="2" name="Group 1">
            <a:extLst>
              <a:ext uri="{FF2B5EF4-FFF2-40B4-BE49-F238E27FC236}">
                <a16:creationId xmlns:a16="http://schemas.microsoft.com/office/drawing/2014/main" id="{6FB5D3F7-1124-4ED3-8CD8-89CEBCAEF365}"/>
              </a:ext>
            </a:extLst>
          </p:cNvPr>
          <p:cNvGrpSpPr/>
          <p:nvPr/>
        </p:nvGrpSpPr>
        <p:grpSpPr>
          <a:xfrm>
            <a:off x="14609616" y="3610963"/>
            <a:ext cx="4191919" cy="4191918"/>
            <a:chOff x="2936013" y="3446679"/>
            <a:chExt cx="4191919" cy="4191918"/>
          </a:xfrm>
        </p:grpSpPr>
        <p:graphicFrame>
          <p:nvGraphicFramePr>
            <p:cNvPr id="143" name="Chart 143"/>
            <p:cNvGraphicFramePr/>
            <p:nvPr>
              <p:extLst>
                <p:ext uri="{D42A27DB-BD31-4B8C-83A1-F6EECF244321}">
                  <p14:modId xmlns:p14="http://schemas.microsoft.com/office/powerpoint/2010/main" val="2384659221"/>
                </p:ext>
              </p:extLst>
            </p:nvPr>
          </p:nvGraphicFramePr>
          <p:xfrm>
            <a:off x="2936013" y="3446679"/>
            <a:ext cx="4191919" cy="4191918"/>
          </p:xfrm>
          <a:graphic>
            <a:graphicData uri="http://schemas.openxmlformats.org/drawingml/2006/chart">
              <c:chart xmlns:c="http://schemas.openxmlformats.org/drawingml/2006/chart" xmlns:r="http://schemas.openxmlformats.org/officeDocument/2006/relationships" r:id="rId2"/>
            </a:graphicData>
          </a:graphic>
        </p:graphicFrame>
        <p:grpSp>
          <p:nvGrpSpPr>
            <p:cNvPr id="146" name="Group 146"/>
            <p:cNvGrpSpPr/>
            <p:nvPr/>
          </p:nvGrpSpPr>
          <p:grpSpPr>
            <a:xfrm>
              <a:off x="3261898" y="3772659"/>
              <a:ext cx="3540035" cy="3539940"/>
              <a:chOff x="-95" y="0"/>
              <a:chExt cx="3540034" cy="3539938"/>
            </a:xfrm>
          </p:grpSpPr>
          <p:sp>
            <p:nvSpPr>
              <p:cNvPr id="144" name="Shape 144"/>
              <p:cNvSpPr/>
              <p:nvPr/>
            </p:nvSpPr>
            <p:spPr>
              <a:xfrm>
                <a:off x="18" y="18"/>
                <a:ext cx="3539921" cy="3539921"/>
              </a:xfrm>
              <a:prstGeom prst="ellipse">
                <a:avLst/>
              </a:prstGeom>
              <a:solidFill>
                <a:srgbClr val="282A40"/>
              </a:soli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endParaRPr/>
              </a:p>
            </p:txBody>
          </p:sp>
          <p:pic>
            <p:nvPicPr>
              <p:cNvPr id="145" name="bg_line-filtered.png"/>
              <p:cNvPicPr>
                <a:picLocks noChangeAspect="1"/>
              </p:cNvPicPr>
              <p:nvPr/>
            </p:nvPicPr>
            <p:blipFill>
              <a:blip r:embed="rId3">
                <a:alphaModFix amt="1000"/>
                <a:extLst/>
              </a:blip>
              <a:srcRect l="14213" t="32318" r="71268" b="41873"/>
              <a:stretch>
                <a:fillRect/>
              </a:stretch>
            </p:blipFill>
            <p:spPr>
              <a:xfrm>
                <a:off x="-96" y="0"/>
                <a:ext cx="3539921" cy="3539825"/>
              </a:xfrm>
              <a:custGeom>
                <a:avLst/>
                <a:gdLst/>
                <a:ahLst/>
                <a:cxnLst>
                  <a:cxn ang="0">
                    <a:pos x="wd2" y="hd2"/>
                  </a:cxn>
                  <a:cxn ang="5400000">
                    <a:pos x="wd2" y="hd2"/>
                  </a:cxn>
                  <a:cxn ang="10800000">
                    <a:pos x="wd2" y="hd2"/>
                  </a:cxn>
                  <a:cxn ang="16200000">
                    <a:pos x="wd2" y="hd2"/>
                  </a:cxn>
                </a:cxnLst>
                <a:rect l="0" t="0" r="r" b="b"/>
                <a:pathLst>
                  <a:path w="19679" h="20595" extrusionOk="0">
                    <a:moveTo>
                      <a:pt x="9840" y="0"/>
                    </a:moveTo>
                    <a:cubicBezTo>
                      <a:pt x="7322" y="0"/>
                      <a:pt x="4803" y="1005"/>
                      <a:pt x="2882" y="3016"/>
                    </a:cubicBezTo>
                    <a:cubicBezTo>
                      <a:pt x="-961" y="7037"/>
                      <a:pt x="-961" y="13557"/>
                      <a:pt x="2882" y="17578"/>
                    </a:cubicBezTo>
                    <a:cubicBezTo>
                      <a:pt x="6724" y="21600"/>
                      <a:pt x="12954" y="21600"/>
                      <a:pt x="16796" y="17578"/>
                    </a:cubicBezTo>
                    <a:cubicBezTo>
                      <a:pt x="20639" y="13557"/>
                      <a:pt x="20639" y="7037"/>
                      <a:pt x="16796" y="3016"/>
                    </a:cubicBezTo>
                    <a:cubicBezTo>
                      <a:pt x="14875" y="1005"/>
                      <a:pt x="12358" y="0"/>
                      <a:pt x="9840" y="0"/>
                    </a:cubicBezTo>
                    <a:close/>
                  </a:path>
                </a:pathLst>
              </a:custGeom>
              <a:ln w="3175" cap="flat">
                <a:noFill/>
                <a:miter lim="400000"/>
              </a:ln>
              <a:effectLst/>
            </p:spPr>
          </p:pic>
        </p:grpSp>
        <p:grpSp>
          <p:nvGrpSpPr>
            <p:cNvPr id="27" name="Group 26">
              <a:extLst>
                <a:ext uri="{FF2B5EF4-FFF2-40B4-BE49-F238E27FC236}">
                  <a16:creationId xmlns:a16="http://schemas.microsoft.com/office/drawing/2014/main" id="{0FA7E934-0D65-48CB-9FE1-D46B76E8FC49}"/>
                </a:ext>
              </a:extLst>
            </p:cNvPr>
            <p:cNvGrpSpPr/>
            <p:nvPr/>
          </p:nvGrpSpPr>
          <p:grpSpPr>
            <a:xfrm>
              <a:off x="4333908" y="5066454"/>
              <a:ext cx="1158971" cy="881673"/>
              <a:chOff x="7112000" y="2688360"/>
              <a:chExt cx="517525" cy="393701"/>
            </a:xfrm>
            <a:solidFill>
              <a:srgbClr val="ABADC2"/>
            </a:solidFill>
          </p:grpSpPr>
          <p:sp>
            <p:nvSpPr>
              <p:cNvPr id="28" name="Freeform 157">
                <a:extLst>
                  <a:ext uri="{FF2B5EF4-FFF2-40B4-BE49-F238E27FC236}">
                    <a16:creationId xmlns:a16="http://schemas.microsoft.com/office/drawing/2014/main" id="{6A35EE85-2F88-480A-9F48-800B9287E5B1}"/>
                  </a:ext>
                </a:extLst>
              </p:cNvPr>
              <p:cNvSpPr>
                <a:spLocks/>
              </p:cNvSpPr>
              <p:nvPr/>
            </p:nvSpPr>
            <p:spPr bwMode="auto">
              <a:xfrm>
                <a:off x="7112000" y="2688360"/>
                <a:ext cx="517525" cy="276225"/>
              </a:xfrm>
              <a:custGeom>
                <a:avLst/>
                <a:gdLst>
                  <a:gd name="T0" fmla="*/ 208 w 229"/>
                  <a:gd name="T1" fmla="*/ 23 h 122"/>
                  <a:gd name="T2" fmla="*/ 53 w 229"/>
                  <a:gd name="T3" fmla="*/ 23 h 122"/>
                  <a:gd name="T4" fmla="*/ 51 w 229"/>
                  <a:gd name="T5" fmla="*/ 23 h 122"/>
                  <a:gd name="T6" fmla="*/ 33 w 229"/>
                  <a:gd name="T7" fmla="*/ 3 h 122"/>
                  <a:gd name="T8" fmla="*/ 25 w 229"/>
                  <a:gd name="T9" fmla="*/ 1 h 122"/>
                  <a:gd name="T10" fmla="*/ 15 w 229"/>
                  <a:gd name="T11" fmla="*/ 1 h 122"/>
                  <a:gd name="T12" fmla="*/ 11 w 229"/>
                  <a:gd name="T13" fmla="*/ 0 h 122"/>
                  <a:gd name="T14" fmla="*/ 0 w 229"/>
                  <a:gd name="T15" fmla="*/ 11 h 122"/>
                  <a:gd name="T16" fmla="*/ 11 w 229"/>
                  <a:gd name="T17" fmla="*/ 22 h 122"/>
                  <a:gd name="T18" fmla="*/ 20 w 229"/>
                  <a:gd name="T19" fmla="*/ 17 h 122"/>
                  <a:gd name="T20" fmla="*/ 26 w 229"/>
                  <a:gd name="T21" fmla="*/ 17 h 122"/>
                  <a:gd name="T22" fmla="*/ 34 w 229"/>
                  <a:gd name="T23" fmla="*/ 21 h 122"/>
                  <a:gd name="T24" fmla="*/ 39 w 229"/>
                  <a:gd name="T25" fmla="*/ 28 h 122"/>
                  <a:gd name="T26" fmla="*/ 40 w 229"/>
                  <a:gd name="T27" fmla="*/ 35 h 122"/>
                  <a:gd name="T28" fmla="*/ 82 w 229"/>
                  <a:gd name="T29" fmla="*/ 117 h 122"/>
                  <a:gd name="T30" fmla="*/ 83 w 229"/>
                  <a:gd name="T31" fmla="*/ 119 h 122"/>
                  <a:gd name="T32" fmla="*/ 85 w 229"/>
                  <a:gd name="T33" fmla="*/ 120 h 122"/>
                  <a:gd name="T34" fmla="*/ 88 w 229"/>
                  <a:gd name="T35" fmla="*/ 121 h 122"/>
                  <a:gd name="T36" fmla="*/ 91 w 229"/>
                  <a:gd name="T37" fmla="*/ 122 h 122"/>
                  <a:gd name="T38" fmla="*/ 159 w 229"/>
                  <a:gd name="T39" fmla="*/ 122 h 122"/>
                  <a:gd name="T40" fmla="*/ 176 w 229"/>
                  <a:gd name="T41" fmla="*/ 114 h 122"/>
                  <a:gd name="T42" fmla="*/ 176 w 229"/>
                  <a:gd name="T43" fmla="*/ 113 h 122"/>
                  <a:gd name="T44" fmla="*/ 176 w 229"/>
                  <a:gd name="T45" fmla="*/ 111 h 122"/>
                  <a:gd name="T46" fmla="*/ 175 w 229"/>
                  <a:gd name="T47" fmla="*/ 110 h 122"/>
                  <a:gd name="T48" fmla="*/ 175 w 229"/>
                  <a:gd name="T49" fmla="*/ 109 h 122"/>
                  <a:gd name="T50" fmla="*/ 174 w 229"/>
                  <a:gd name="T51" fmla="*/ 109 h 122"/>
                  <a:gd name="T52" fmla="*/ 172 w 229"/>
                  <a:gd name="T53" fmla="*/ 108 h 122"/>
                  <a:gd name="T54" fmla="*/ 170 w 229"/>
                  <a:gd name="T55" fmla="*/ 108 h 122"/>
                  <a:gd name="T56" fmla="*/ 97 w 229"/>
                  <a:gd name="T57" fmla="*/ 108 h 122"/>
                  <a:gd name="T58" fmla="*/ 91 w 229"/>
                  <a:gd name="T59" fmla="*/ 104 h 122"/>
                  <a:gd name="T60" fmla="*/ 86 w 229"/>
                  <a:gd name="T61" fmla="*/ 94 h 122"/>
                  <a:gd name="T62" fmla="*/ 97 w 229"/>
                  <a:gd name="T63" fmla="*/ 91 h 122"/>
                  <a:gd name="T64" fmla="*/ 183 w 229"/>
                  <a:gd name="T65" fmla="*/ 91 h 122"/>
                  <a:gd name="T66" fmla="*/ 185 w 229"/>
                  <a:gd name="T67" fmla="*/ 91 h 122"/>
                  <a:gd name="T68" fmla="*/ 186 w 229"/>
                  <a:gd name="T69" fmla="*/ 91 h 122"/>
                  <a:gd name="T70" fmla="*/ 187 w 229"/>
                  <a:gd name="T71" fmla="*/ 91 h 122"/>
                  <a:gd name="T72" fmla="*/ 189 w 229"/>
                  <a:gd name="T73" fmla="*/ 90 h 122"/>
                  <a:gd name="T74" fmla="*/ 190 w 229"/>
                  <a:gd name="T75" fmla="*/ 89 h 122"/>
                  <a:gd name="T76" fmla="*/ 190 w 229"/>
                  <a:gd name="T77" fmla="*/ 89 h 122"/>
                  <a:gd name="T78" fmla="*/ 191 w 229"/>
                  <a:gd name="T79" fmla="*/ 87 h 122"/>
                  <a:gd name="T80" fmla="*/ 192 w 229"/>
                  <a:gd name="T81" fmla="*/ 87 h 122"/>
                  <a:gd name="T82" fmla="*/ 221 w 229"/>
                  <a:gd name="T83" fmla="*/ 35 h 122"/>
                  <a:gd name="T84" fmla="*/ 208 w 229"/>
                  <a:gd name="T85" fmla="*/ 2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29" h="122">
                    <a:moveTo>
                      <a:pt x="208" y="23"/>
                    </a:moveTo>
                    <a:cubicBezTo>
                      <a:pt x="53" y="23"/>
                      <a:pt x="53" y="23"/>
                      <a:pt x="53" y="23"/>
                    </a:cubicBezTo>
                    <a:cubicBezTo>
                      <a:pt x="52" y="23"/>
                      <a:pt x="51" y="23"/>
                      <a:pt x="51" y="23"/>
                    </a:cubicBezTo>
                    <a:cubicBezTo>
                      <a:pt x="33" y="3"/>
                      <a:pt x="33" y="3"/>
                      <a:pt x="33" y="3"/>
                    </a:cubicBezTo>
                    <a:cubicBezTo>
                      <a:pt x="33" y="3"/>
                      <a:pt x="31" y="0"/>
                      <a:pt x="25" y="1"/>
                    </a:cubicBezTo>
                    <a:cubicBezTo>
                      <a:pt x="21" y="1"/>
                      <a:pt x="17" y="1"/>
                      <a:pt x="15" y="1"/>
                    </a:cubicBezTo>
                    <a:cubicBezTo>
                      <a:pt x="14" y="0"/>
                      <a:pt x="12" y="0"/>
                      <a:pt x="11" y="0"/>
                    </a:cubicBezTo>
                    <a:cubicBezTo>
                      <a:pt x="5" y="0"/>
                      <a:pt x="0" y="5"/>
                      <a:pt x="0" y="11"/>
                    </a:cubicBezTo>
                    <a:cubicBezTo>
                      <a:pt x="0" y="17"/>
                      <a:pt x="5" y="22"/>
                      <a:pt x="11" y="22"/>
                    </a:cubicBezTo>
                    <a:cubicBezTo>
                      <a:pt x="15" y="22"/>
                      <a:pt x="18" y="20"/>
                      <a:pt x="20" y="17"/>
                    </a:cubicBezTo>
                    <a:cubicBezTo>
                      <a:pt x="26" y="17"/>
                      <a:pt x="26" y="17"/>
                      <a:pt x="26" y="17"/>
                    </a:cubicBezTo>
                    <a:cubicBezTo>
                      <a:pt x="26" y="17"/>
                      <a:pt x="30" y="16"/>
                      <a:pt x="34" y="21"/>
                    </a:cubicBezTo>
                    <a:cubicBezTo>
                      <a:pt x="35" y="23"/>
                      <a:pt x="37" y="25"/>
                      <a:pt x="39" y="28"/>
                    </a:cubicBezTo>
                    <a:cubicBezTo>
                      <a:pt x="39" y="30"/>
                      <a:pt x="39" y="32"/>
                      <a:pt x="40" y="35"/>
                    </a:cubicBezTo>
                    <a:cubicBezTo>
                      <a:pt x="82" y="117"/>
                      <a:pt x="82" y="117"/>
                      <a:pt x="82" y="117"/>
                    </a:cubicBezTo>
                    <a:cubicBezTo>
                      <a:pt x="83" y="119"/>
                      <a:pt x="83" y="119"/>
                      <a:pt x="83" y="119"/>
                    </a:cubicBezTo>
                    <a:cubicBezTo>
                      <a:pt x="85" y="120"/>
                      <a:pt x="85" y="120"/>
                      <a:pt x="85" y="120"/>
                    </a:cubicBezTo>
                    <a:cubicBezTo>
                      <a:pt x="88" y="121"/>
                      <a:pt x="88" y="121"/>
                      <a:pt x="88" y="121"/>
                    </a:cubicBezTo>
                    <a:cubicBezTo>
                      <a:pt x="91" y="122"/>
                      <a:pt x="91" y="122"/>
                      <a:pt x="91" y="122"/>
                    </a:cubicBezTo>
                    <a:cubicBezTo>
                      <a:pt x="159" y="122"/>
                      <a:pt x="159" y="122"/>
                      <a:pt x="159" y="122"/>
                    </a:cubicBezTo>
                    <a:cubicBezTo>
                      <a:pt x="171" y="122"/>
                      <a:pt x="176" y="118"/>
                      <a:pt x="176" y="114"/>
                    </a:cubicBezTo>
                    <a:cubicBezTo>
                      <a:pt x="176" y="113"/>
                      <a:pt x="176" y="113"/>
                      <a:pt x="176" y="113"/>
                    </a:cubicBezTo>
                    <a:cubicBezTo>
                      <a:pt x="176" y="111"/>
                      <a:pt x="176" y="111"/>
                      <a:pt x="176" y="111"/>
                    </a:cubicBezTo>
                    <a:cubicBezTo>
                      <a:pt x="175" y="110"/>
                      <a:pt x="175" y="110"/>
                      <a:pt x="175" y="110"/>
                    </a:cubicBezTo>
                    <a:cubicBezTo>
                      <a:pt x="175" y="109"/>
                      <a:pt x="175" y="109"/>
                      <a:pt x="175" y="109"/>
                    </a:cubicBezTo>
                    <a:cubicBezTo>
                      <a:pt x="174" y="109"/>
                      <a:pt x="174" y="109"/>
                      <a:pt x="174" y="109"/>
                    </a:cubicBezTo>
                    <a:cubicBezTo>
                      <a:pt x="172" y="108"/>
                      <a:pt x="172" y="108"/>
                      <a:pt x="172" y="108"/>
                    </a:cubicBezTo>
                    <a:cubicBezTo>
                      <a:pt x="170" y="108"/>
                      <a:pt x="170" y="108"/>
                      <a:pt x="170" y="108"/>
                    </a:cubicBezTo>
                    <a:cubicBezTo>
                      <a:pt x="97" y="108"/>
                      <a:pt x="97" y="108"/>
                      <a:pt x="97" y="108"/>
                    </a:cubicBezTo>
                    <a:cubicBezTo>
                      <a:pt x="97" y="108"/>
                      <a:pt x="93" y="108"/>
                      <a:pt x="91" y="104"/>
                    </a:cubicBezTo>
                    <a:cubicBezTo>
                      <a:pt x="86" y="94"/>
                      <a:pt x="86" y="94"/>
                      <a:pt x="86" y="94"/>
                    </a:cubicBezTo>
                    <a:cubicBezTo>
                      <a:pt x="86" y="91"/>
                      <a:pt x="94" y="91"/>
                      <a:pt x="97" y="91"/>
                    </a:cubicBezTo>
                    <a:cubicBezTo>
                      <a:pt x="183" y="91"/>
                      <a:pt x="183" y="91"/>
                      <a:pt x="183" y="91"/>
                    </a:cubicBezTo>
                    <a:cubicBezTo>
                      <a:pt x="185" y="91"/>
                      <a:pt x="185" y="91"/>
                      <a:pt x="185" y="91"/>
                    </a:cubicBezTo>
                    <a:cubicBezTo>
                      <a:pt x="186" y="91"/>
                      <a:pt x="186" y="91"/>
                      <a:pt x="186" y="91"/>
                    </a:cubicBezTo>
                    <a:cubicBezTo>
                      <a:pt x="187" y="91"/>
                      <a:pt x="187" y="91"/>
                      <a:pt x="187" y="91"/>
                    </a:cubicBezTo>
                    <a:cubicBezTo>
                      <a:pt x="189" y="90"/>
                      <a:pt x="189" y="90"/>
                      <a:pt x="189" y="90"/>
                    </a:cubicBezTo>
                    <a:cubicBezTo>
                      <a:pt x="190" y="89"/>
                      <a:pt x="190" y="89"/>
                      <a:pt x="190" y="89"/>
                    </a:cubicBezTo>
                    <a:cubicBezTo>
                      <a:pt x="190" y="89"/>
                      <a:pt x="190" y="89"/>
                      <a:pt x="190" y="89"/>
                    </a:cubicBezTo>
                    <a:cubicBezTo>
                      <a:pt x="191" y="87"/>
                      <a:pt x="191" y="87"/>
                      <a:pt x="191" y="87"/>
                    </a:cubicBezTo>
                    <a:cubicBezTo>
                      <a:pt x="192" y="87"/>
                      <a:pt x="192" y="87"/>
                      <a:pt x="192" y="87"/>
                    </a:cubicBezTo>
                    <a:cubicBezTo>
                      <a:pt x="221" y="35"/>
                      <a:pt x="221" y="35"/>
                      <a:pt x="221" y="35"/>
                    </a:cubicBezTo>
                    <a:cubicBezTo>
                      <a:pt x="229" y="23"/>
                      <a:pt x="223" y="23"/>
                      <a:pt x="208" y="2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a:p>
            </p:txBody>
          </p:sp>
          <p:sp>
            <p:nvSpPr>
              <p:cNvPr id="29" name="Oval 158">
                <a:extLst>
                  <a:ext uri="{FF2B5EF4-FFF2-40B4-BE49-F238E27FC236}">
                    <a16:creationId xmlns:a16="http://schemas.microsoft.com/office/drawing/2014/main" id="{060B37DB-B19E-411E-8F7D-E0AAAB4968A1}"/>
                  </a:ext>
                </a:extLst>
              </p:cNvPr>
              <p:cNvSpPr>
                <a:spLocks noChangeArrowheads="1"/>
              </p:cNvSpPr>
              <p:nvPr/>
            </p:nvSpPr>
            <p:spPr bwMode="auto">
              <a:xfrm>
                <a:off x="7410450" y="2991573"/>
                <a:ext cx="90488" cy="90488"/>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a:p>
            </p:txBody>
          </p:sp>
          <p:sp>
            <p:nvSpPr>
              <p:cNvPr id="30" name="Oval 159">
                <a:extLst>
                  <a:ext uri="{FF2B5EF4-FFF2-40B4-BE49-F238E27FC236}">
                    <a16:creationId xmlns:a16="http://schemas.microsoft.com/office/drawing/2014/main" id="{11DB3EF1-62FD-49AE-95A9-AF55A2377649}"/>
                  </a:ext>
                </a:extLst>
              </p:cNvPr>
              <p:cNvSpPr>
                <a:spLocks noChangeArrowheads="1"/>
              </p:cNvSpPr>
              <p:nvPr/>
            </p:nvSpPr>
            <p:spPr bwMode="auto">
              <a:xfrm>
                <a:off x="7304088" y="2991573"/>
                <a:ext cx="90488" cy="90488"/>
              </a:xfrm>
              <a:prstGeom prst="ellipse">
                <a:avLst/>
              </a:prstGeom>
              <a:grp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3" name="Group 2">
            <a:extLst>
              <a:ext uri="{FF2B5EF4-FFF2-40B4-BE49-F238E27FC236}">
                <a16:creationId xmlns:a16="http://schemas.microsoft.com/office/drawing/2014/main" id="{5F5C697D-9CA5-4BBA-9DC8-BDA162927535}"/>
              </a:ext>
            </a:extLst>
          </p:cNvPr>
          <p:cNvGrpSpPr/>
          <p:nvPr/>
        </p:nvGrpSpPr>
        <p:grpSpPr>
          <a:xfrm>
            <a:off x="5663260" y="3610963"/>
            <a:ext cx="4191918" cy="4191918"/>
            <a:chOff x="10096041" y="3446679"/>
            <a:chExt cx="4191918" cy="4191918"/>
          </a:xfrm>
        </p:grpSpPr>
        <p:graphicFrame>
          <p:nvGraphicFramePr>
            <p:cNvPr id="151" name="Chart 151"/>
            <p:cNvGraphicFramePr/>
            <p:nvPr>
              <p:extLst>
                <p:ext uri="{D42A27DB-BD31-4B8C-83A1-F6EECF244321}">
                  <p14:modId xmlns:p14="http://schemas.microsoft.com/office/powerpoint/2010/main" val="1628877221"/>
                </p:ext>
              </p:extLst>
            </p:nvPr>
          </p:nvGraphicFramePr>
          <p:xfrm>
            <a:off x="10096041" y="3446679"/>
            <a:ext cx="4191918" cy="4191918"/>
          </p:xfrm>
          <a:graphic>
            <a:graphicData uri="http://schemas.openxmlformats.org/drawingml/2006/chart">
              <c:chart xmlns:c="http://schemas.openxmlformats.org/drawingml/2006/chart" xmlns:r="http://schemas.openxmlformats.org/officeDocument/2006/relationships" r:id="rId4"/>
            </a:graphicData>
          </a:graphic>
        </p:graphicFrame>
        <p:grpSp>
          <p:nvGrpSpPr>
            <p:cNvPr id="154" name="Group 154"/>
            <p:cNvGrpSpPr/>
            <p:nvPr/>
          </p:nvGrpSpPr>
          <p:grpSpPr>
            <a:xfrm>
              <a:off x="10421926" y="3772659"/>
              <a:ext cx="3540035" cy="3539940"/>
              <a:chOff x="-95" y="0"/>
              <a:chExt cx="3540034" cy="3539938"/>
            </a:xfrm>
          </p:grpSpPr>
          <p:sp>
            <p:nvSpPr>
              <p:cNvPr id="152" name="Shape 152"/>
              <p:cNvSpPr/>
              <p:nvPr/>
            </p:nvSpPr>
            <p:spPr>
              <a:xfrm>
                <a:off x="18" y="18"/>
                <a:ext cx="3539921" cy="3539921"/>
              </a:xfrm>
              <a:prstGeom prst="ellipse">
                <a:avLst/>
              </a:prstGeom>
              <a:solidFill>
                <a:srgbClr val="282A40"/>
              </a:soli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endParaRPr/>
              </a:p>
            </p:txBody>
          </p:sp>
          <p:pic>
            <p:nvPicPr>
              <p:cNvPr id="153" name="bg_line-filtered.png"/>
              <p:cNvPicPr>
                <a:picLocks noChangeAspect="1"/>
              </p:cNvPicPr>
              <p:nvPr/>
            </p:nvPicPr>
            <p:blipFill>
              <a:blip r:embed="rId3">
                <a:alphaModFix amt="1000"/>
                <a:extLst/>
              </a:blip>
              <a:srcRect l="14213" t="32318" r="71268" b="41873"/>
              <a:stretch>
                <a:fillRect/>
              </a:stretch>
            </p:blipFill>
            <p:spPr>
              <a:xfrm>
                <a:off x="-96" y="0"/>
                <a:ext cx="3539921" cy="3539825"/>
              </a:xfrm>
              <a:custGeom>
                <a:avLst/>
                <a:gdLst/>
                <a:ahLst/>
                <a:cxnLst>
                  <a:cxn ang="0">
                    <a:pos x="wd2" y="hd2"/>
                  </a:cxn>
                  <a:cxn ang="5400000">
                    <a:pos x="wd2" y="hd2"/>
                  </a:cxn>
                  <a:cxn ang="10800000">
                    <a:pos x="wd2" y="hd2"/>
                  </a:cxn>
                  <a:cxn ang="16200000">
                    <a:pos x="wd2" y="hd2"/>
                  </a:cxn>
                </a:cxnLst>
                <a:rect l="0" t="0" r="r" b="b"/>
                <a:pathLst>
                  <a:path w="19679" h="20595" extrusionOk="0">
                    <a:moveTo>
                      <a:pt x="9840" y="0"/>
                    </a:moveTo>
                    <a:cubicBezTo>
                      <a:pt x="7322" y="0"/>
                      <a:pt x="4803" y="1005"/>
                      <a:pt x="2882" y="3016"/>
                    </a:cubicBezTo>
                    <a:cubicBezTo>
                      <a:pt x="-961" y="7037"/>
                      <a:pt x="-961" y="13557"/>
                      <a:pt x="2882" y="17578"/>
                    </a:cubicBezTo>
                    <a:cubicBezTo>
                      <a:pt x="6724" y="21600"/>
                      <a:pt x="12954" y="21600"/>
                      <a:pt x="16796" y="17578"/>
                    </a:cubicBezTo>
                    <a:cubicBezTo>
                      <a:pt x="20639" y="13557"/>
                      <a:pt x="20639" y="7037"/>
                      <a:pt x="16796" y="3016"/>
                    </a:cubicBezTo>
                    <a:cubicBezTo>
                      <a:pt x="14875" y="1005"/>
                      <a:pt x="12358" y="0"/>
                      <a:pt x="9840" y="0"/>
                    </a:cubicBezTo>
                    <a:close/>
                  </a:path>
                </a:pathLst>
              </a:custGeom>
              <a:ln w="3175" cap="flat">
                <a:noFill/>
                <a:miter lim="400000"/>
              </a:ln>
              <a:effectLst/>
            </p:spPr>
          </p:pic>
        </p:grpSp>
        <p:sp>
          <p:nvSpPr>
            <p:cNvPr id="32" name="Freeform 23">
              <a:extLst>
                <a:ext uri="{FF2B5EF4-FFF2-40B4-BE49-F238E27FC236}">
                  <a16:creationId xmlns:a16="http://schemas.microsoft.com/office/drawing/2014/main" id="{9FA919BF-7B98-44D8-BAF9-58D83A5FA5CF}"/>
                </a:ext>
              </a:extLst>
            </p:cNvPr>
            <p:cNvSpPr>
              <a:spLocks noEditPoints="1"/>
            </p:cNvSpPr>
            <p:nvPr/>
          </p:nvSpPr>
          <p:spPr bwMode="auto">
            <a:xfrm>
              <a:off x="11612400" y="4997174"/>
              <a:ext cx="1158971" cy="1090796"/>
            </a:xfrm>
            <a:custGeom>
              <a:avLst/>
              <a:gdLst>
                <a:gd name="T0" fmla="*/ 5 w 129"/>
                <a:gd name="T1" fmla="*/ 69 h 121"/>
                <a:gd name="T2" fmla="*/ 59 w 129"/>
                <a:gd name="T3" fmla="*/ 94 h 121"/>
                <a:gd name="T4" fmla="*/ 71 w 129"/>
                <a:gd name="T5" fmla="*/ 94 h 121"/>
                <a:gd name="T6" fmla="*/ 125 w 129"/>
                <a:gd name="T7" fmla="*/ 69 h 121"/>
                <a:gd name="T8" fmla="*/ 129 w 129"/>
                <a:gd name="T9" fmla="*/ 59 h 121"/>
                <a:gd name="T10" fmla="*/ 120 w 129"/>
                <a:gd name="T11" fmla="*/ 63 h 121"/>
                <a:gd name="T12" fmla="*/ 65 w 129"/>
                <a:gd name="T13" fmla="*/ 89 h 121"/>
                <a:gd name="T14" fmla="*/ 10 w 129"/>
                <a:gd name="T15" fmla="*/ 63 h 121"/>
                <a:gd name="T16" fmla="*/ 1 w 129"/>
                <a:gd name="T17" fmla="*/ 59 h 121"/>
                <a:gd name="T18" fmla="*/ 5 w 129"/>
                <a:gd name="T19" fmla="*/ 69 h 121"/>
                <a:gd name="T20" fmla="*/ 5 w 129"/>
                <a:gd name="T21" fmla="*/ 44 h 121"/>
                <a:gd name="T22" fmla="*/ 59 w 129"/>
                <a:gd name="T23" fmla="*/ 68 h 121"/>
                <a:gd name="T24" fmla="*/ 71 w 129"/>
                <a:gd name="T25" fmla="*/ 68 h 121"/>
                <a:gd name="T26" fmla="*/ 125 w 129"/>
                <a:gd name="T27" fmla="*/ 44 h 121"/>
                <a:gd name="T28" fmla="*/ 125 w 129"/>
                <a:gd name="T29" fmla="*/ 32 h 121"/>
                <a:gd name="T30" fmla="*/ 71 w 129"/>
                <a:gd name="T31" fmla="*/ 3 h 121"/>
                <a:gd name="T32" fmla="*/ 59 w 129"/>
                <a:gd name="T33" fmla="*/ 3 h 121"/>
                <a:gd name="T34" fmla="*/ 5 w 129"/>
                <a:gd name="T35" fmla="*/ 32 h 121"/>
                <a:gd name="T36" fmla="*/ 5 w 129"/>
                <a:gd name="T37" fmla="*/ 44 h 121"/>
                <a:gd name="T38" fmla="*/ 65 w 129"/>
                <a:gd name="T39" fmla="*/ 114 h 121"/>
                <a:gd name="T40" fmla="*/ 10 w 129"/>
                <a:gd name="T41" fmla="*/ 89 h 121"/>
                <a:gd name="T42" fmla="*/ 1 w 129"/>
                <a:gd name="T43" fmla="*/ 85 h 121"/>
                <a:gd name="T44" fmla="*/ 5 w 129"/>
                <a:gd name="T45" fmla="*/ 95 h 121"/>
                <a:gd name="T46" fmla="*/ 59 w 129"/>
                <a:gd name="T47" fmla="*/ 119 h 121"/>
                <a:gd name="T48" fmla="*/ 71 w 129"/>
                <a:gd name="T49" fmla="*/ 119 h 121"/>
                <a:gd name="T50" fmla="*/ 125 w 129"/>
                <a:gd name="T51" fmla="*/ 95 h 121"/>
                <a:gd name="T52" fmla="*/ 129 w 129"/>
                <a:gd name="T53" fmla="*/ 85 h 121"/>
                <a:gd name="T54" fmla="*/ 120 w 129"/>
                <a:gd name="T55" fmla="*/ 89 h 121"/>
                <a:gd name="T56" fmla="*/ 65 w 129"/>
                <a:gd name="T57" fmla="*/ 114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29" h="121">
                  <a:moveTo>
                    <a:pt x="5" y="69"/>
                  </a:moveTo>
                  <a:cubicBezTo>
                    <a:pt x="59" y="94"/>
                    <a:pt x="59" y="94"/>
                    <a:pt x="59" y="94"/>
                  </a:cubicBezTo>
                  <a:cubicBezTo>
                    <a:pt x="64" y="96"/>
                    <a:pt x="66" y="96"/>
                    <a:pt x="71" y="94"/>
                  </a:cubicBezTo>
                  <a:cubicBezTo>
                    <a:pt x="125" y="69"/>
                    <a:pt x="125" y="69"/>
                    <a:pt x="125" y="69"/>
                  </a:cubicBezTo>
                  <a:cubicBezTo>
                    <a:pt x="128" y="68"/>
                    <a:pt x="129" y="62"/>
                    <a:pt x="129" y="59"/>
                  </a:cubicBezTo>
                  <a:cubicBezTo>
                    <a:pt x="126" y="61"/>
                    <a:pt x="121" y="63"/>
                    <a:pt x="120" y="63"/>
                  </a:cubicBezTo>
                  <a:cubicBezTo>
                    <a:pt x="65" y="89"/>
                    <a:pt x="65" y="89"/>
                    <a:pt x="65" y="89"/>
                  </a:cubicBezTo>
                  <a:cubicBezTo>
                    <a:pt x="10" y="63"/>
                    <a:pt x="10" y="63"/>
                    <a:pt x="10" y="63"/>
                  </a:cubicBezTo>
                  <a:cubicBezTo>
                    <a:pt x="10" y="63"/>
                    <a:pt x="5" y="61"/>
                    <a:pt x="1" y="59"/>
                  </a:cubicBezTo>
                  <a:cubicBezTo>
                    <a:pt x="1" y="62"/>
                    <a:pt x="2" y="68"/>
                    <a:pt x="5" y="69"/>
                  </a:cubicBezTo>
                  <a:close/>
                  <a:moveTo>
                    <a:pt x="5" y="44"/>
                  </a:moveTo>
                  <a:cubicBezTo>
                    <a:pt x="59" y="68"/>
                    <a:pt x="59" y="68"/>
                    <a:pt x="59" y="68"/>
                  </a:cubicBezTo>
                  <a:cubicBezTo>
                    <a:pt x="64" y="70"/>
                    <a:pt x="66" y="70"/>
                    <a:pt x="71" y="68"/>
                  </a:cubicBezTo>
                  <a:cubicBezTo>
                    <a:pt x="125" y="44"/>
                    <a:pt x="125" y="44"/>
                    <a:pt x="125" y="44"/>
                  </a:cubicBezTo>
                  <a:cubicBezTo>
                    <a:pt x="129" y="42"/>
                    <a:pt x="129" y="34"/>
                    <a:pt x="125" y="32"/>
                  </a:cubicBezTo>
                  <a:cubicBezTo>
                    <a:pt x="71" y="3"/>
                    <a:pt x="71" y="3"/>
                    <a:pt x="71" y="3"/>
                  </a:cubicBezTo>
                  <a:cubicBezTo>
                    <a:pt x="67" y="0"/>
                    <a:pt x="64" y="1"/>
                    <a:pt x="59" y="3"/>
                  </a:cubicBezTo>
                  <a:cubicBezTo>
                    <a:pt x="5" y="32"/>
                    <a:pt x="5" y="32"/>
                    <a:pt x="5" y="32"/>
                  </a:cubicBezTo>
                  <a:cubicBezTo>
                    <a:pt x="1" y="34"/>
                    <a:pt x="0" y="41"/>
                    <a:pt x="5" y="44"/>
                  </a:cubicBezTo>
                  <a:close/>
                  <a:moveTo>
                    <a:pt x="65" y="114"/>
                  </a:moveTo>
                  <a:cubicBezTo>
                    <a:pt x="10" y="89"/>
                    <a:pt x="10" y="89"/>
                    <a:pt x="10" y="89"/>
                  </a:cubicBezTo>
                  <a:cubicBezTo>
                    <a:pt x="10" y="89"/>
                    <a:pt x="5" y="87"/>
                    <a:pt x="1" y="85"/>
                  </a:cubicBezTo>
                  <a:cubicBezTo>
                    <a:pt x="1" y="88"/>
                    <a:pt x="2" y="93"/>
                    <a:pt x="5" y="95"/>
                  </a:cubicBezTo>
                  <a:cubicBezTo>
                    <a:pt x="59" y="119"/>
                    <a:pt x="59" y="119"/>
                    <a:pt x="59" y="119"/>
                  </a:cubicBezTo>
                  <a:cubicBezTo>
                    <a:pt x="64" y="121"/>
                    <a:pt x="66" y="121"/>
                    <a:pt x="71" y="119"/>
                  </a:cubicBezTo>
                  <a:cubicBezTo>
                    <a:pt x="125" y="95"/>
                    <a:pt x="125" y="95"/>
                    <a:pt x="125" y="95"/>
                  </a:cubicBezTo>
                  <a:cubicBezTo>
                    <a:pt x="128" y="94"/>
                    <a:pt x="129" y="88"/>
                    <a:pt x="129" y="85"/>
                  </a:cubicBezTo>
                  <a:cubicBezTo>
                    <a:pt x="126" y="86"/>
                    <a:pt x="121" y="89"/>
                    <a:pt x="120" y="89"/>
                  </a:cubicBezTo>
                  <a:lnTo>
                    <a:pt x="65" y="114"/>
                  </a:lnTo>
                  <a:close/>
                </a:path>
              </a:pathLst>
            </a:custGeom>
            <a:solidFill>
              <a:srgbClr val="ABADC2"/>
            </a:solidFill>
            <a:ln>
              <a:noFill/>
            </a:ln>
          </p:spPr>
          <p:txBody>
            <a:bodyPr vert="horz" wrap="square" lIns="91440" tIns="45720" rIns="91440" bIns="45720" numCol="1" anchor="t" anchorCtr="0" compatLnSpc="1">
              <a:prstTxWarp prst="textNoShape">
                <a:avLst/>
              </a:prstTxWarp>
            </a:bodyPr>
            <a:lstStyle/>
            <a:p>
              <a:endParaRPr lang="en-US"/>
            </a:p>
          </p:txBody>
        </p:sp>
      </p:grpSp>
      <p:pic>
        <p:nvPicPr>
          <p:cNvPr id="35" name="Picture 34">
            <a:extLst>
              <a:ext uri="{FF2B5EF4-FFF2-40B4-BE49-F238E27FC236}">
                <a16:creationId xmlns:a16="http://schemas.microsoft.com/office/drawing/2014/main" id="{C835281B-E040-4D34-B38A-E0A9324D0A7C}"/>
              </a:ext>
            </a:extLst>
          </p:cNvPr>
          <p:cNvPicPr>
            <a:picLocks noChangeAspect="1"/>
          </p:cNvPicPr>
          <p:nvPr/>
        </p:nvPicPr>
        <p:blipFill>
          <a:blip r:embed="rId5"/>
          <a:stretch>
            <a:fillRect/>
          </a:stretch>
        </p:blipFill>
        <p:spPr>
          <a:xfrm>
            <a:off x="756564" y="819533"/>
            <a:ext cx="3129062" cy="846386"/>
          </a:xfrm>
          <a:prstGeom prst="rect">
            <a:avLst/>
          </a:prstGeom>
        </p:spPr>
      </p:pic>
      <p:pic>
        <p:nvPicPr>
          <p:cNvPr id="36" name="Picture 35">
            <a:extLst>
              <a:ext uri="{FF2B5EF4-FFF2-40B4-BE49-F238E27FC236}">
                <a16:creationId xmlns:a16="http://schemas.microsoft.com/office/drawing/2014/main" id="{A8654D0D-B01B-4FD5-83A0-C54B24F7C055}"/>
              </a:ext>
            </a:extLst>
          </p:cNvPr>
          <p:cNvPicPr>
            <a:picLocks noChangeAspect="1"/>
          </p:cNvPicPr>
          <p:nvPr/>
        </p:nvPicPr>
        <p:blipFill>
          <a:blip r:embed="rId5"/>
          <a:stretch>
            <a:fillRect/>
          </a:stretch>
        </p:blipFill>
        <p:spPr>
          <a:xfrm>
            <a:off x="18892164" y="609983"/>
            <a:ext cx="3719132" cy="846386"/>
          </a:xfrm>
          <a:prstGeom prst="rect">
            <a:avLst/>
          </a:prstGeom>
        </p:spPr>
      </p:pic>
      <p:sp>
        <p:nvSpPr>
          <p:cNvPr id="37" name="Shape 128">
            <a:extLst>
              <a:ext uri="{FF2B5EF4-FFF2-40B4-BE49-F238E27FC236}">
                <a16:creationId xmlns:a16="http://schemas.microsoft.com/office/drawing/2014/main" id="{F2A30FA0-3B47-487F-AF31-06763A71B635}"/>
              </a:ext>
            </a:extLst>
          </p:cNvPr>
          <p:cNvSpPr/>
          <p:nvPr/>
        </p:nvSpPr>
        <p:spPr>
          <a:xfrm>
            <a:off x="1235542" y="502488"/>
            <a:ext cx="6689258" cy="1163431"/>
          </a:xfrm>
          <a:prstGeom prst="rect">
            <a:avLst/>
          </a:prstGeom>
          <a:gradFill flip="none" rotWithShape="1">
            <a:gsLst>
              <a:gs pos="0">
                <a:srgbClr val="A4AADB"/>
              </a:gs>
              <a:gs pos="100000">
                <a:srgbClr val="E583B7"/>
              </a:gs>
            </a:gsLst>
            <a:lin ang="2911681" scaled="0"/>
          </a:gra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r>
              <a:rPr lang="en-US" sz="4000" b="1">
                <a:solidFill>
                  <a:srgbClr val="1D1F30"/>
                </a:solidFill>
                <a:latin typeface="Montserrat-Regular (Body)"/>
              </a:rPr>
              <a:t>E - CLOSET</a:t>
            </a:r>
          </a:p>
        </p:txBody>
      </p:sp>
      <p:sp>
        <p:nvSpPr>
          <p:cNvPr id="31" name="Shape 108">
            <a:extLst>
              <a:ext uri="{FF2B5EF4-FFF2-40B4-BE49-F238E27FC236}">
                <a16:creationId xmlns:a16="http://schemas.microsoft.com/office/drawing/2014/main" id="{CF33ED8B-DE2A-44CB-A1D9-C7C90A24AA81}"/>
              </a:ext>
            </a:extLst>
          </p:cNvPr>
          <p:cNvSpPr/>
          <p:nvPr/>
        </p:nvSpPr>
        <p:spPr>
          <a:xfrm>
            <a:off x="756565" y="2448239"/>
            <a:ext cx="5759220" cy="1573539"/>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nSpc>
                <a:spcPct val="80000"/>
              </a:lnSpc>
              <a:defRPr sz="10000" cap="all">
                <a:latin typeface="Avenir Next Demi Bold"/>
                <a:ea typeface="Avenir Next Demi Bold"/>
                <a:cs typeface="Avenir Next Demi Bold"/>
                <a:sym typeface="Avenir Next Demi Bold"/>
              </a:defRPr>
            </a:pPr>
            <a:r>
              <a:rPr lang="en-US" sz="9000">
                <a:solidFill>
                  <a:srgbClr val="FFFFFF"/>
                </a:solidFill>
                <a:latin typeface="+mn-lt"/>
              </a:rPr>
              <a:t>Tính năng</a:t>
            </a:r>
            <a:endParaRPr sz="9000" dirty="0">
              <a:solidFill>
                <a:srgbClr val="FFFFFF"/>
              </a:solidFill>
              <a:latin typeface="+mn-lt"/>
            </a:endParaRPr>
          </a:p>
        </p:txBody>
      </p:sp>
      <p:sp>
        <p:nvSpPr>
          <p:cNvPr id="33" name="Shape 110">
            <a:extLst>
              <a:ext uri="{FF2B5EF4-FFF2-40B4-BE49-F238E27FC236}">
                <a16:creationId xmlns:a16="http://schemas.microsoft.com/office/drawing/2014/main" id="{58D90739-41D4-4B27-8B5A-79454B803F5A}"/>
              </a:ext>
            </a:extLst>
          </p:cNvPr>
          <p:cNvSpPr/>
          <p:nvPr/>
        </p:nvSpPr>
        <p:spPr>
          <a:xfrm>
            <a:off x="803042" y="3586512"/>
            <a:ext cx="3798678"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Shape 1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6</a:t>
            </a:fld>
            <a:endParaRPr/>
          </a:p>
        </p:txBody>
      </p:sp>
      <p:sp>
        <p:nvSpPr>
          <p:cNvPr id="108" name="Shape 108"/>
          <p:cNvSpPr/>
          <p:nvPr/>
        </p:nvSpPr>
        <p:spPr>
          <a:xfrm>
            <a:off x="1741747" y="2658397"/>
            <a:ext cx="11411143" cy="3479544"/>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nSpc>
                <a:spcPct val="80000"/>
              </a:lnSpc>
              <a:defRPr sz="10000" cap="all">
                <a:latin typeface="Avenir Next Demi Bold"/>
                <a:ea typeface="Avenir Next Demi Bold"/>
                <a:cs typeface="Avenir Next Demi Bold"/>
                <a:sym typeface="Avenir Next Demi Bold"/>
              </a:defRPr>
            </a:pPr>
            <a:r>
              <a:rPr lang="en-US" sz="9000">
                <a:solidFill>
                  <a:srgbClr val="FFFFFF"/>
                </a:solidFill>
                <a:latin typeface="+mn-lt"/>
              </a:rPr>
              <a:t>QUẢN LÝ TỦ ĐỒ</a:t>
            </a:r>
            <a:endParaRPr sz="9000" dirty="0">
              <a:solidFill>
                <a:srgbClr val="FFFFFF"/>
              </a:solidFill>
              <a:latin typeface="+mn-lt"/>
            </a:endParaRPr>
          </a:p>
        </p:txBody>
      </p:sp>
      <p:sp>
        <p:nvSpPr>
          <p:cNvPr id="109" name="Shape 109"/>
          <p:cNvSpPr/>
          <p:nvPr/>
        </p:nvSpPr>
        <p:spPr>
          <a:xfrm>
            <a:off x="1235542" y="11838411"/>
            <a:ext cx="9483334" cy="1255898"/>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gn="ctr"/>
            <a:r>
              <a:rPr lang="vi-VN" sz="3600">
                <a:solidFill>
                  <a:srgbClr val="FFFFFF"/>
                </a:solidFill>
              </a:rPr>
              <a:t>LƯU TRỮ THÔNG TIN TRANG </a:t>
            </a:r>
            <a:r>
              <a:rPr lang="en-US" sz="3600">
                <a:solidFill>
                  <a:srgbClr val="FFFFFF"/>
                </a:solidFill>
              </a:rPr>
              <a:t>P</a:t>
            </a:r>
            <a:r>
              <a:rPr lang="vi-VN" sz="3600">
                <a:solidFill>
                  <a:srgbClr val="FFFFFF"/>
                </a:solidFill>
              </a:rPr>
              <a:t>HỤC</a:t>
            </a:r>
          </a:p>
        </p:txBody>
      </p:sp>
      <p:sp>
        <p:nvSpPr>
          <p:cNvPr id="110" name="Shape 110"/>
          <p:cNvSpPr/>
          <p:nvPr/>
        </p:nvSpPr>
        <p:spPr>
          <a:xfrm>
            <a:off x="1889411" y="3747391"/>
            <a:ext cx="3798678"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sp>
        <p:nvSpPr>
          <p:cNvPr id="8" name="Shape 109">
            <a:extLst>
              <a:ext uri="{FF2B5EF4-FFF2-40B4-BE49-F238E27FC236}">
                <a16:creationId xmlns:a16="http://schemas.microsoft.com/office/drawing/2014/main" id="{90CCB9E6-43CB-40C7-895B-46DE4ADB2C61}"/>
              </a:ext>
            </a:extLst>
          </p:cNvPr>
          <p:cNvSpPr/>
          <p:nvPr/>
        </p:nvSpPr>
        <p:spPr>
          <a:xfrm>
            <a:off x="16527930" y="11838411"/>
            <a:ext cx="9483334" cy="1255898"/>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r>
              <a:rPr lang="en-US" sz="3600">
                <a:solidFill>
                  <a:srgbClr val="FFFFFF"/>
                </a:solidFill>
              </a:rPr>
              <a:t>PHỐI QUẦN ÁO</a:t>
            </a:r>
            <a:endParaRPr lang="vi-VN" sz="3600" dirty="0">
              <a:solidFill>
                <a:srgbClr val="FFFFFF"/>
              </a:solidFill>
            </a:endParaRPr>
          </a:p>
        </p:txBody>
      </p:sp>
      <p:pic>
        <p:nvPicPr>
          <p:cNvPr id="9" name="Picture 8">
            <a:extLst>
              <a:ext uri="{FF2B5EF4-FFF2-40B4-BE49-F238E27FC236}">
                <a16:creationId xmlns:a16="http://schemas.microsoft.com/office/drawing/2014/main" id="{39ABF336-395A-4786-B1D3-C1AB1B699DEC}"/>
              </a:ext>
            </a:extLst>
          </p:cNvPr>
          <p:cNvPicPr>
            <a:picLocks noChangeAspect="1"/>
          </p:cNvPicPr>
          <p:nvPr/>
        </p:nvPicPr>
        <p:blipFill>
          <a:blip r:embed="rId2"/>
          <a:stretch>
            <a:fillRect/>
          </a:stretch>
        </p:blipFill>
        <p:spPr>
          <a:xfrm>
            <a:off x="756564" y="819533"/>
            <a:ext cx="3129062" cy="846386"/>
          </a:xfrm>
          <a:prstGeom prst="rect">
            <a:avLst/>
          </a:prstGeom>
        </p:spPr>
      </p:pic>
      <p:pic>
        <p:nvPicPr>
          <p:cNvPr id="10" name="Picture 9">
            <a:extLst>
              <a:ext uri="{FF2B5EF4-FFF2-40B4-BE49-F238E27FC236}">
                <a16:creationId xmlns:a16="http://schemas.microsoft.com/office/drawing/2014/main" id="{F9278272-B06A-42A3-828C-5B042E204DEE}"/>
              </a:ext>
            </a:extLst>
          </p:cNvPr>
          <p:cNvPicPr>
            <a:picLocks noChangeAspect="1"/>
          </p:cNvPicPr>
          <p:nvPr/>
        </p:nvPicPr>
        <p:blipFill>
          <a:blip r:embed="rId2"/>
          <a:stretch>
            <a:fillRect/>
          </a:stretch>
        </p:blipFill>
        <p:spPr>
          <a:xfrm>
            <a:off x="18892164" y="609983"/>
            <a:ext cx="3719132" cy="846386"/>
          </a:xfrm>
          <a:prstGeom prst="rect">
            <a:avLst/>
          </a:prstGeom>
        </p:spPr>
      </p:pic>
      <p:sp>
        <p:nvSpPr>
          <p:cNvPr id="11" name="Shape 128">
            <a:extLst>
              <a:ext uri="{FF2B5EF4-FFF2-40B4-BE49-F238E27FC236}">
                <a16:creationId xmlns:a16="http://schemas.microsoft.com/office/drawing/2014/main" id="{DAA86024-B68E-4184-A5F8-BBA9F4C72886}"/>
              </a:ext>
            </a:extLst>
          </p:cNvPr>
          <p:cNvSpPr/>
          <p:nvPr/>
        </p:nvSpPr>
        <p:spPr>
          <a:xfrm>
            <a:off x="1235542" y="502488"/>
            <a:ext cx="6689258" cy="1163431"/>
          </a:xfrm>
          <a:prstGeom prst="rect">
            <a:avLst/>
          </a:prstGeom>
          <a:gradFill flip="none" rotWithShape="1">
            <a:gsLst>
              <a:gs pos="0">
                <a:srgbClr val="A4AADB"/>
              </a:gs>
              <a:gs pos="100000">
                <a:srgbClr val="E583B7"/>
              </a:gs>
            </a:gsLst>
            <a:lin ang="2911681" scaled="0"/>
          </a:gra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r>
              <a:rPr lang="en-US" sz="4000" b="1">
                <a:solidFill>
                  <a:srgbClr val="1D1F30"/>
                </a:solidFill>
                <a:latin typeface="Montserrat-Regular (Body)"/>
              </a:rPr>
              <a:t>E - CLOSET</a:t>
            </a:r>
          </a:p>
        </p:txBody>
      </p:sp>
      <p:pic>
        <p:nvPicPr>
          <p:cNvPr id="3" name="Picture 2">
            <a:extLst>
              <a:ext uri="{FF2B5EF4-FFF2-40B4-BE49-F238E27FC236}">
                <a16:creationId xmlns:a16="http://schemas.microsoft.com/office/drawing/2014/main" id="{F9B8EB75-BAB9-4E78-AAC5-090454B5E82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54306" y="4644108"/>
            <a:ext cx="3572853" cy="6201822"/>
          </a:xfrm>
          <a:prstGeom prst="rect">
            <a:avLst/>
          </a:prstGeom>
        </p:spPr>
      </p:pic>
      <p:pic>
        <p:nvPicPr>
          <p:cNvPr id="7" name="Picture 6">
            <a:extLst>
              <a:ext uri="{FF2B5EF4-FFF2-40B4-BE49-F238E27FC236}">
                <a16:creationId xmlns:a16="http://schemas.microsoft.com/office/drawing/2014/main" id="{4AA5D36B-4BF3-4C72-9BCB-1BD1CF3FCD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87031" y="4644108"/>
            <a:ext cx="3329398" cy="6201822"/>
          </a:xfrm>
          <a:prstGeom prst="rect">
            <a:avLst/>
          </a:prstGeom>
        </p:spPr>
      </p:pic>
      <p:pic>
        <p:nvPicPr>
          <p:cNvPr id="13" name="Picture 12">
            <a:extLst>
              <a:ext uri="{FF2B5EF4-FFF2-40B4-BE49-F238E27FC236}">
                <a16:creationId xmlns:a16="http://schemas.microsoft.com/office/drawing/2014/main" id="{63D1BD48-66F0-419E-9EA2-65CC4F96D5B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70311" y="4644108"/>
            <a:ext cx="3315496" cy="6201825"/>
          </a:xfrm>
          <a:prstGeom prst="rect">
            <a:avLst/>
          </a:prstGeom>
        </p:spPr>
      </p:pic>
      <p:pic>
        <p:nvPicPr>
          <p:cNvPr id="17" name="Picture 16">
            <a:extLst>
              <a:ext uri="{FF2B5EF4-FFF2-40B4-BE49-F238E27FC236}">
                <a16:creationId xmlns:a16="http://schemas.microsoft.com/office/drawing/2014/main" id="{4041328D-950B-4D8D-9D21-F3DE0A9DDDC5}"/>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4198195" y="4644108"/>
            <a:ext cx="3329398" cy="6175926"/>
          </a:xfrm>
          <a:prstGeom prst="rect">
            <a:avLst/>
          </a:prstGeom>
        </p:spPr>
      </p:pic>
    </p:spTree>
    <p:extLst>
      <p:ext uri="{BB962C8B-B14F-4D97-AF65-F5344CB8AC3E}">
        <p14:creationId xmlns:p14="http://schemas.microsoft.com/office/powerpoint/2010/main" val="4243256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50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109"/>
                                        </p:tgtEl>
                                        <p:attrNameLst>
                                          <p:attrName>style.visibility</p:attrName>
                                        </p:attrNameLst>
                                      </p:cBhvr>
                                      <p:to>
                                        <p:strVal val="visible"/>
                                      </p:to>
                                    </p:set>
                                    <p:animEffect transition="in" filter="fade">
                                      <p:cBhvr>
                                        <p:cTn id="13" dur="500"/>
                                        <p:tgtEl>
                                          <p:spTgt spid="109"/>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par>
                                <p:cTn id="18" presetID="10" presetClass="entr" presetSubtype="0" fill="hold"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animBg="1"/>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Shape 107"/>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7</a:t>
            </a:fld>
            <a:endParaRPr/>
          </a:p>
        </p:txBody>
      </p:sp>
      <p:sp>
        <p:nvSpPr>
          <p:cNvPr id="108" name="Shape 108"/>
          <p:cNvSpPr/>
          <p:nvPr/>
        </p:nvSpPr>
        <p:spPr>
          <a:xfrm>
            <a:off x="1407298" y="2477503"/>
            <a:ext cx="16487259" cy="3479544"/>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nSpc>
                <a:spcPct val="80000"/>
              </a:lnSpc>
              <a:defRPr sz="10000" cap="all">
                <a:latin typeface="Avenir Next Demi Bold"/>
                <a:ea typeface="Avenir Next Demi Bold"/>
                <a:cs typeface="Avenir Next Demi Bold"/>
                <a:sym typeface="Avenir Next Demi Bold"/>
              </a:defRPr>
            </a:pPr>
            <a:r>
              <a:rPr lang="en-US" sz="9000">
                <a:solidFill>
                  <a:srgbClr val="FFFFFF"/>
                </a:solidFill>
                <a:latin typeface="+mn-lt"/>
              </a:rPr>
              <a:t>Chức năng MUA BÁN QUẦN ÁO</a:t>
            </a:r>
            <a:endParaRPr sz="9000" dirty="0">
              <a:solidFill>
                <a:srgbClr val="FFFFFF"/>
              </a:solidFill>
              <a:latin typeface="+mn-lt"/>
            </a:endParaRPr>
          </a:p>
        </p:txBody>
      </p:sp>
      <p:sp>
        <p:nvSpPr>
          <p:cNvPr id="109" name="Shape 109"/>
          <p:cNvSpPr/>
          <p:nvPr/>
        </p:nvSpPr>
        <p:spPr>
          <a:xfrm>
            <a:off x="6897558" y="11957614"/>
            <a:ext cx="9483334" cy="1255898"/>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gn="ctr"/>
            <a:r>
              <a:rPr lang="en-US" sz="3600">
                <a:solidFill>
                  <a:srgbClr val="FFFFFF"/>
                </a:solidFill>
              </a:rPr>
              <a:t>Giao diện trang mua bán</a:t>
            </a:r>
            <a:endParaRPr lang="vi-VN" sz="3600">
              <a:solidFill>
                <a:srgbClr val="FFFFFF"/>
              </a:solidFill>
            </a:endParaRPr>
          </a:p>
        </p:txBody>
      </p:sp>
      <p:sp>
        <p:nvSpPr>
          <p:cNvPr id="110" name="Shape 110"/>
          <p:cNvSpPr/>
          <p:nvPr/>
        </p:nvSpPr>
        <p:spPr>
          <a:xfrm>
            <a:off x="1605827" y="3893686"/>
            <a:ext cx="3798678"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pic>
        <p:nvPicPr>
          <p:cNvPr id="7" name="Picture 6">
            <a:extLst>
              <a:ext uri="{FF2B5EF4-FFF2-40B4-BE49-F238E27FC236}">
                <a16:creationId xmlns:a16="http://schemas.microsoft.com/office/drawing/2014/main" id="{4E4926DB-1826-47F7-88D4-10BB04DDDB80}"/>
              </a:ext>
            </a:extLst>
          </p:cNvPr>
          <p:cNvPicPr>
            <a:picLocks noChangeAspect="1"/>
          </p:cNvPicPr>
          <p:nvPr/>
        </p:nvPicPr>
        <p:blipFill>
          <a:blip r:embed="rId2"/>
          <a:stretch>
            <a:fillRect/>
          </a:stretch>
        </p:blipFill>
        <p:spPr>
          <a:xfrm>
            <a:off x="756564" y="819533"/>
            <a:ext cx="3129062" cy="846386"/>
          </a:xfrm>
          <a:prstGeom prst="rect">
            <a:avLst/>
          </a:prstGeom>
        </p:spPr>
      </p:pic>
      <p:pic>
        <p:nvPicPr>
          <p:cNvPr id="9" name="Picture 8">
            <a:extLst>
              <a:ext uri="{FF2B5EF4-FFF2-40B4-BE49-F238E27FC236}">
                <a16:creationId xmlns:a16="http://schemas.microsoft.com/office/drawing/2014/main" id="{C4D1D40E-B143-4943-B20C-E9107EE4D509}"/>
              </a:ext>
            </a:extLst>
          </p:cNvPr>
          <p:cNvPicPr>
            <a:picLocks noChangeAspect="1"/>
          </p:cNvPicPr>
          <p:nvPr/>
        </p:nvPicPr>
        <p:blipFill>
          <a:blip r:embed="rId2"/>
          <a:stretch>
            <a:fillRect/>
          </a:stretch>
        </p:blipFill>
        <p:spPr>
          <a:xfrm>
            <a:off x="18892164" y="609983"/>
            <a:ext cx="3719132" cy="846386"/>
          </a:xfrm>
          <a:prstGeom prst="rect">
            <a:avLst/>
          </a:prstGeom>
        </p:spPr>
      </p:pic>
      <p:sp>
        <p:nvSpPr>
          <p:cNvPr id="10" name="Shape 128">
            <a:extLst>
              <a:ext uri="{FF2B5EF4-FFF2-40B4-BE49-F238E27FC236}">
                <a16:creationId xmlns:a16="http://schemas.microsoft.com/office/drawing/2014/main" id="{DA3296B4-BEAD-460A-80DC-782051BC2A66}"/>
              </a:ext>
            </a:extLst>
          </p:cNvPr>
          <p:cNvSpPr/>
          <p:nvPr/>
        </p:nvSpPr>
        <p:spPr>
          <a:xfrm>
            <a:off x="1235542" y="502488"/>
            <a:ext cx="6689258" cy="1163431"/>
          </a:xfrm>
          <a:prstGeom prst="rect">
            <a:avLst/>
          </a:prstGeom>
          <a:gradFill flip="none" rotWithShape="1">
            <a:gsLst>
              <a:gs pos="0">
                <a:srgbClr val="A4AADB"/>
              </a:gs>
              <a:gs pos="100000">
                <a:srgbClr val="E583B7"/>
              </a:gs>
            </a:gsLst>
            <a:lin ang="2911681" scaled="0"/>
          </a:gra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r>
              <a:rPr lang="en-US" sz="4000" b="1">
                <a:solidFill>
                  <a:srgbClr val="1D1F30"/>
                </a:solidFill>
                <a:latin typeface="Montserrat-Regular (Body)"/>
              </a:rPr>
              <a:t>E - CLOSET</a:t>
            </a:r>
          </a:p>
        </p:txBody>
      </p:sp>
      <p:pic>
        <p:nvPicPr>
          <p:cNvPr id="3" name="Picture 2">
            <a:extLst>
              <a:ext uri="{FF2B5EF4-FFF2-40B4-BE49-F238E27FC236}">
                <a16:creationId xmlns:a16="http://schemas.microsoft.com/office/drawing/2014/main" id="{30858C4B-04E8-4CBB-A30B-037AE7840B2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52672" y="5309870"/>
            <a:ext cx="2818280" cy="6106274"/>
          </a:xfrm>
          <a:prstGeom prst="rect">
            <a:avLst/>
          </a:prstGeom>
        </p:spPr>
      </p:pic>
      <p:pic>
        <p:nvPicPr>
          <p:cNvPr id="11" name="Picture 10">
            <a:extLst>
              <a:ext uri="{FF2B5EF4-FFF2-40B4-BE49-F238E27FC236}">
                <a16:creationId xmlns:a16="http://schemas.microsoft.com/office/drawing/2014/main" id="{32ED61FE-F0C1-460A-8133-856F70791EA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970462" y="5309870"/>
            <a:ext cx="2818280" cy="6106275"/>
          </a:xfrm>
          <a:prstGeom prst="rect">
            <a:avLst/>
          </a:prstGeom>
        </p:spPr>
      </p:pic>
    </p:spTree>
    <p:extLst>
      <p:ext uri="{BB962C8B-B14F-4D97-AF65-F5344CB8AC3E}">
        <p14:creationId xmlns:p14="http://schemas.microsoft.com/office/powerpoint/2010/main" val="3345592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Shape 63"/>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8</a:t>
            </a:fld>
            <a:endParaRPr/>
          </a:p>
        </p:txBody>
      </p:sp>
      <p:sp>
        <p:nvSpPr>
          <p:cNvPr id="65" name="Shape 65"/>
          <p:cNvSpPr/>
          <p:nvPr/>
        </p:nvSpPr>
        <p:spPr>
          <a:xfrm>
            <a:off x="12299250" y="3309690"/>
            <a:ext cx="10434228" cy="9354795"/>
          </a:xfrm>
          <a:prstGeom prst="rect">
            <a:avLst/>
          </a:prstGeom>
          <a:noFill/>
          <a:ln w="76200" cap="flat">
            <a:solidFill>
              <a:srgbClr val="343750"/>
            </a:solidFill>
            <a:prstDash val="solid"/>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endParaRPr/>
          </a:p>
        </p:txBody>
      </p:sp>
      <p:sp>
        <p:nvSpPr>
          <p:cNvPr id="67" name="Shape 67"/>
          <p:cNvSpPr/>
          <p:nvPr/>
        </p:nvSpPr>
        <p:spPr>
          <a:xfrm>
            <a:off x="12756980" y="3837798"/>
            <a:ext cx="8927802" cy="2212809"/>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38100" tIns="38100" rIns="38100" bIns="38100" numCol="1" anchor="t">
            <a:normAutofit/>
          </a:bodyPr>
          <a:lstStyle/>
          <a:p>
            <a:pPr>
              <a:defRPr sz="5000" cap="all">
                <a:latin typeface="Avenir Next Demi Bold"/>
                <a:ea typeface="Avenir Next Demi Bold"/>
                <a:cs typeface="Avenir Next Demi Bold"/>
                <a:sym typeface="Avenir Next Demi Bold"/>
              </a:defRPr>
            </a:pPr>
            <a:r>
              <a:rPr lang="en-US" b="1">
                <a:solidFill>
                  <a:srgbClr val="FFFFFF"/>
                </a:solidFill>
                <a:latin typeface="+mn-lt"/>
              </a:rPr>
              <a:t>NH</a:t>
            </a:r>
            <a:r>
              <a:rPr lang="vi-VN" b="1">
                <a:solidFill>
                  <a:srgbClr val="FFFFFF"/>
                </a:solidFill>
                <a:latin typeface="+mn-lt"/>
              </a:rPr>
              <a:t>Ư</a:t>
            </a:r>
            <a:r>
              <a:rPr lang="en-US" b="1">
                <a:solidFill>
                  <a:srgbClr val="FFFFFF"/>
                </a:solidFill>
                <a:latin typeface="+mn-lt"/>
              </a:rPr>
              <a:t>ỢC ĐIỂM</a:t>
            </a:r>
            <a:endParaRPr b="1" dirty="0">
              <a:solidFill>
                <a:srgbClr val="FFFFFF"/>
              </a:solidFill>
              <a:latin typeface="+mn-lt"/>
            </a:endParaRPr>
          </a:p>
        </p:txBody>
      </p:sp>
      <p:sp>
        <p:nvSpPr>
          <p:cNvPr id="76" name="Shape 76"/>
          <p:cNvSpPr/>
          <p:nvPr/>
        </p:nvSpPr>
        <p:spPr>
          <a:xfrm>
            <a:off x="13379573" y="11372202"/>
            <a:ext cx="8029843" cy="38472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38100" tIns="38100" rIns="38100" bIns="38100" numCol="1" anchor="ctr">
            <a:spAutoFit/>
          </a:bodyPr>
          <a:lstStyle>
            <a:lvl1pPr algn="ctr">
              <a:lnSpc>
                <a:spcPct val="80000"/>
              </a:lnSpc>
              <a:defRPr cap="all">
                <a:solidFill>
                  <a:srgbClr val="282A40"/>
                </a:solidFill>
                <a:latin typeface="Avenir Next Demi Bold"/>
                <a:ea typeface="Avenir Next Demi Bold"/>
                <a:cs typeface="Avenir Next Demi Bold"/>
                <a:sym typeface="Avenir Next Demi Bold"/>
              </a:defRPr>
            </a:lvl1pPr>
          </a:lstStyle>
          <a:p>
            <a:r>
              <a:rPr dirty="0">
                <a:latin typeface="+mn-lt"/>
              </a:rPr>
              <a:t>More information</a:t>
            </a:r>
          </a:p>
        </p:txBody>
      </p:sp>
      <p:grpSp>
        <p:nvGrpSpPr>
          <p:cNvPr id="4" name="Group 3">
            <a:extLst>
              <a:ext uri="{FF2B5EF4-FFF2-40B4-BE49-F238E27FC236}">
                <a16:creationId xmlns:a16="http://schemas.microsoft.com/office/drawing/2014/main" id="{AB6F0CC9-4BBB-45B4-9694-79F954FE701A}"/>
              </a:ext>
            </a:extLst>
          </p:cNvPr>
          <p:cNvGrpSpPr/>
          <p:nvPr/>
        </p:nvGrpSpPr>
        <p:grpSpPr>
          <a:xfrm>
            <a:off x="12682727" y="5917352"/>
            <a:ext cx="443347" cy="1919875"/>
            <a:chOff x="13314969" y="5941520"/>
            <a:chExt cx="557111" cy="1919875"/>
          </a:xfrm>
        </p:grpSpPr>
        <p:sp>
          <p:nvSpPr>
            <p:cNvPr id="69" name="Shape 69"/>
            <p:cNvSpPr/>
            <p:nvPr/>
          </p:nvSpPr>
          <p:spPr>
            <a:xfrm>
              <a:off x="13314969" y="7595233"/>
              <a:ext cx="492507" cy="266162"/>
            </a:xfrm>
            <a:custGeom>
              <a:avLst/>
              <a:gdLst/>
              <a:ahLst/>
              <a:cxnLst>
                <a:cxn ang="0">
                  <a:pos x="wd2" y="hd2"/>
                </a:cxn>
                <a:cxn ang="5400000">
                  <a:pos x="wd2" y="hd2"/>
                </a:cxn>
                <a:cxn ang="10800000">
                  <a:pos x="wd2" y="hd2"/>
                </a:cxn>
                <a:cxn ang="16200000">
                  <a:pos x="wd2" y="hd2"/>
                </a:cxn>
              </a:cxnLst>
              <a:rect l="0" t="0" r="r" b="b"/>
              <a:pathLst>
                <a:path w="21600" h="21600" extrusionOk="0">
                  <a:moveTo>
                    <a:pt x="21600" y="2089"/>
                  </a:moveTo>
                  <a:lnTo>
                    <a:pt x="19554" y="0"/>
                  </a:lnTo>
                  <a:lnTo>
                    <a:pt x="10943" y="8593"/>
                  </a:lnTo>
                  <a:lnTo>
                    <a:pt x="2046" y="0"/>
                  </a:lnTo>
                  <a:lnTo>
                    <a:pt x="0" y="2089"/>
                  </a:lnTo>
                  <a:lnTo>
                    <a:pt x="8564" y="10634"/>
                  </a:lnTo>
                  <a:lnTo>
                    <a:pt x="0" y="19511"/>
                  </a:lnTo>
                  <a:lnTo>
                    <a:pt x="2046" y="21600"/>
                  </a:lnTo>
                  <a:lnTo>
                    <a:pt x="10943" y="13007"/>
                  </a:lnTo>
                  <a:lnTo>
                    <a:pt x="19554" y="21600"/>
                  </a:lnTo>
                  <a:lnTo>
                    <a:pt x="21600" y="19511"/>
                  </a:lnTo>
                  <a:lnTo>
                    <a:pt x="13036" y="10634"/>
                  </a:lnTo>
                  <a:lnTo>
                    <a:pt x="21600" y="2089"/>
                  </a:lnTo>
                </a:path>
              </a:pathLst>
            </a:custGeom>
            <a:solidFill>
              <a:srgbClr val="A4AADB"/>
            </a:solidFill>
            <a:ln w="3175" cap="flat">
              <a:noFill/>
              <a:miter lim="400000"/>
            </a:ln>
            <a:effectLst/>
          </p:spPr>
          <p:txBody>
            <a:bodyPr wrap="square" lIns="45719" tIns="45719" rIns="45719" bIns="45719" numCol="1" anchor="ctr">
              <a:noAutofit/>
            </a:bodyPr>
            <a:lstStyle/>
            <a:p>
              <a:pPr defTabSz="914400">
                <a:defRPr sz="1800">
                  <a:solidFill>
                    <a:srgbClr val="000000"/>
                  </a:solidFill>
                  <a:latin typeface="Roboto Regular"/>
                  <a:ea typeface="Roboto Regular"/>
                  <a:cs typeface="Roboto Regular"/>
                  <a:sym typeface="Roboto Regular"/>
                </a:defRPr>
              </a:pPr>
              <a:endParaRPr/>
            </a:p>
          </p:txBody>
        </p:sp>
        <p:sp>
          <p:nvSpPr>
            <p:cNvPr id="94" name="Shape 69">
              <a:extLst>
                <a:ext uri="{FF2B5EF4-FFF2-40B4-BE49-F238E27FC236}">
                  <a16:creationId xmlns:a16="http://schemas.microsoft.com/office/drawing/2014/main" id="{72E50B14-AB1D-4FBF-AC2B-F17AA0F1B121}"/>
                </a:ext>
              </a:extLst>
            </p:cNvPr>
            <p:cNvSpPr/>
            <p:nvPr/>
          </p:nvSpPr>
          <p:spPr>
            <a:xfrm>
              <a:off x="13379573" y="5941520"/>
              <a:ext cx="492507" cy="266162"/>
            </a:xfrm>
            <a:custGeom>
              <a:avLst/>
              <a:gdLst/>
              <a:ahLst/>
              <a:cxnLst>
                <a:cxn ang="0">
                  <a:pos x="wd2" y="hd2"/>
                </a:cxn>
                <a:cxn ang="5400000">
                  <a:pos x="wd2" y="hd2"/>
                </a:cxn>
                <a:cxn ang="10800000">
                  <a:pos x="wd2" y="hd2"/>
                </a:cxn>
                <a:cxn ang="16200000">
                  <a:pos x="wd2" y="hd2"/>
                </a:cxn>
              </a:cxnLst>
              <a:rect l="0" t="0" r="r" b="b"/>
              <a:pathLst>
                <a:path w="21600" h="21600" extrusionOk="0">
                  <a:moveTo>
                    <a:pt x="21600" y="2089"/>
                  </a:moveTo>
                  <a:lnTo>
                    <a:pt x="19554" y="0"/>
                  </a:lnTo>
                  <a:lnTo>
                    <a:pt x="10943" y="8593"/>
                  </a:lnTo>
                  <a:lnTo>
                    <a:pt x="2046" y="0"/>
                  </a:lnTo>
                  <a:lnTo>
                    <a:pt x="0" y="2089"/>
                  </a:lnTo>
                  <a:lnTo>
                    <a:pt x="8564" y="10634"/>
                  </a:lnTo>
                  <a:lnTo>
                    <a:pt x="0" y="19511"/>
                  </a:lnTo>
                  <a:lnTo>
                    <a:pt x="2046" y="21600"/>
                  </a:lnTo>
                  <a:lnTo>
                    <a:pt x="10943" y="13007"/>
                  </a:lnTo>
                  <a:lnTo>
                    <a:pt x="19554" y="21600"/>
                  </a:lnTo>
                  <a:lnTo>
                    <a:pt x="21600" y="19511"/>
                  </a:lnTo>
                  <a:lnTo>
                    <a:pt x="13036" y="10634"/>
                  </a:lnTo>
                  <a:lnTo>
                    <a:pt x="21600" y="2089"/>
                  </a:lnTo>
                </a:path>
              </a:pathLst>
            </a:custGeom>
            <a:solidFill>
              <a:srgbClr val="A4AADB"/>
            </a:solidFill>
            <a:ln w="3175" cap="flat">
              <a:noFill/>
              <a:miter lim="400000"/>
            </a:ln>
            <a:effectLst/>
          </p:spPr>
          <p:txBody>
            <a:bodyPr wrap="square" lIns="45719" tIns="45719" rIns="45719" bIns="45719" numCol="1" anchor="ctr">
              <a:noAutofit/>
            </a:bodyPr>
            <a:lstStyle/>
            <a:p>
              <a:pPr defTabSz="914400">
                <a:defRPr sz="1800">
                  <a:solidFill>
                    <a:srgbClr val="000000"/>
                  </a:solidFill>
                  <a:latin typeface="Roboto Regular"/>
                  <a:ea typeface="Roboto Regular"/>
                  <a:cs typeface="Roboto Regular"/>
                  <a:sym typeface="Roboto Regular"/>
                </a:defRPr>
              </a:pPr>
              <a:endParaRPr/>
            </a:p>
          </p:txBody>
        </p:sp>
        <p:sp>
          <p:nvSpPr>
            <p:cNvPr id="95" name="Shape 69">
              <a:extLst>
                <a:ext uri="{FF2B5EF4-FFF2-40B4-BE49-F238E27FC236}">
                  <a16:creationId xmlns:a16="http://schemas.microsoft.com/office/drawing/2014/main" id="{CA385768-7F49-4C5E-9396-BF653D6EADB4}"/>
                </a:ext>
              </a:extLst>
            </p:cNvPr>
            <p:cNvSpPr/>
            <p:nvPr/>
          </p:nvSpPr>
          <p:spPr>
            <a:xfrm>
              <a:off x="13368272" y="6743537"/>
              <a:ext cx="492507" cy="266162"/>
            </a:xfrm>
            <a:custGeom>
              <a:avLst/>
              <a:gdLst/>
              <a:ahLst/>
              <a:cxnLst>
                <a:cxn ang="0">
                  <a:pos x="wd2" y="hd2"/>
                </a:cxn>
                <a:cxn ang="5400000">
                  <a:pos x="wd2" y="hd2"/>
                </a:cxn>
                <a:cxn ang="10800000">
                  <a:pos x="wd2" y="hd2"/>
                </a:cxn>
                <a:cxn ang="16200000">
                  <a:pos x="wd2" y="hd2"/>
                </a:cxn>
              </a:cxnLst>
              <a:rect l="0" t="0" r="r" b="b"/>
              <a:pathLst>
                <a:path w="21600" h="21600" extrusionOk="0">
                  <a:moveTo>
                    <a:pt x="21600" y="2089"/>
                  </a:moveTo>
                  <a:lnTo>
                    <a:pt x="19554" y="0"/>
                  </a:lnTo>
                  <a:lnTo>
                    <a:pt x="10943" y="8593"/>
                  </a:lnTo>
                  <a:lnTo>
                    <a:pt x="2046" y="0"/>
                  </a:lnTo>
                  <a:lnTo>
                    <a:pt x="0" y="2089"/>
                  </a:lnTo>
                  <a:lnTo>
                    <a:pt x="8564" y="10634"/>
                  </a:lnTo>
                  <a:lnTo>
                    <a:pt x="0" y="19511"/>
                  </a:lnTo>
                  <a:lnTo>
                    <a:pt x="2046" y="21600"/>
                  </a:lnTo>
                  <a:lnTo>
                    <a:pt x="10943" y="13007"/>
                  </a:lnTo>
                  <a:lnTo>
                    <a:pt x="19554" y="21600"/>
                  </a:lnTo>
                  <a:lnTo>
                    <a:pt x="21600" y="19511"/>
                  </a:lnTo>
                  <a:lnTo>
                    <a:pt x="13036" y="10634"/>
                  </a:lnTo>
                  <a:lnTo>
                    <a:pt x="21600" y="2089"/>
                  </a:lnTo>
                </a:path>
              </a:pathLst>
            </a:custGeom>
            <a:solidFill>
              <a:srgbClr val="A4AADB"/>
            </a:solidFill>
            <a:ln w="3175" cap="flat">
              <a:noFill/>
              <a:miter lim="400000"/>
            </a:ln>
            <a:effectLst/>
          </p:spPr>
          <p:txBody>
            <a:bodyPr wrap="square" lIns="45719" tIns="45719" rIns="45719" bIns="45719" numCol="1" anchor="ctr">
              <a:noAutofit/>
            </a:bodyPr>
            <a:lstStyle/>
            <a:p>
              <a:pPr defTabSz="914400">
                <a:defRPr sz="1800">
                  <a:solidFill>
                    <a:srgbClr val="000000"/>
                  </a:solidFill>
                  <a:latin typeface="Roboto Regular"/>
                  <a:ea typeface="Roboto Regular"/>
                  <a:cs typeface="Roboto Regular"/>
                  <a:sym typeface="Roboto Regular"/>
                </a:defRPr>
              </a:pPr>
              <a:endParaRPr/>
            </a:p>
          </p:txBody>
        </p:sp>
      </p:grpSp>
      <p:sp>
        <p:nvSpPr>
          <p:cNvPr id="77" name="Shape 64">
            <a:extLst>
              <a:ext uri="{FF2B5EF4-FFF2-40B4-BE49-F238E27FC236}">
                <a16:creationId xmlns:a16="http://schemas.microsoft.com/office/drawing/2014/main" id="{73C41B32-22B6-4BFB-B185-E276818965DB}"/>
              </a:ext>
            </a:extLst>
          </p:cNvPr>
          <p:cNvSpPr/>
          <p:nvPr/>
        </p:nvSpPr>
        <p:spPr>
          <a:xfrm>
            <a:off x="2615420" y="5011142"/>
            <a:ext cx="1109625" cy="1"/>
          </a:xfrm>
          <a:prstGeom prst="line">
            <a:avLst/>
          </a:prstGeom>
          <a:noFill/>
          <a:ln w="76200" cap="flat">
            <a:solidFill>
              <a:srgbClr val="343650"/>
            </a:solidFill>
            <a:prstDash val="solid"/>
            <a:miter lim="400000"/>
          </a:ln>
          <a:effectLst/>
        </p:spPr>
        <p:txBody>
          <a:bodyPr wrap="square" lIns="38100" tIns="38100" rIns="38100" bIns="38100" numCol="1" anchor="ctr">
            <a:noAutofit/>
          </a:bodyPr>
          <a:lstStyle/>
          <a:p>
            <a:pPr algn="ctr">
              <a:defRPr sz="3000">
                <a:solidFill>
                  <a:srgbClr val="000000"/>
                </a:solidFill>
                <a:latin typeface="Helvetica Light"/>
                <a:ea typeface="Helvetica Light"/>
                <a:cs typeface="Helvetica Light"/>
                <a:sym typeface="Helvetica Light"/>
              </a:defRPr>
            </a:pPr>
            <a:endParaRPr>
              <a:solidFill>
                <a:srgbClr val="FFFFFF"/>
              </a:solidFill>
            </a:endParaRPr>
          </a:p>
        </p:txBody>
      </p:sp>
      <p:sp>
        <p:nvSpPr>
          <p:cNvPr id="78" name="Shape 65">
            <a:extLst>
              <a:ext uri="{FF2B5EF4-FFF2-40B4-BE49-F238E27FC236}">
                <a16:creationId xmlns:a16="http://schemas.microsoft.com/office/drawing/2014/main" id="{8A9AF273-D9CB-4E0A-8489-DBF29180A1D1}"/>
              </a:ext>
            </a:extLst>
          </p:cNvPr>
          <p:cNvSpPr/>
          <p:nvPr/>
        </p:nvSpPr>
        <p:spPr>
          <a:xfrm>
            <a:off x="1650521" y="3313472"/>
            <a:ext cx="9550879" cy="9354795"/>
          </a:xfrm>
          <a:prstGeom prst="rect">
            <a:avLst/>
          </a:prstGeom>
          <a:noFill/>
          <a:ln w="76200" cap="flat">
            <a:solidFill>
              <a:srgbClr val="343750"/>
            </a:solidFill>
            <a:prstDash val="solid"/>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endParaRPr/>
          </a:p>
        </p:txBody>
      </p:sp>
      <p:sp>
        <p:nvSpPr>
          <p:cNvPr id="79" name="Shape 67">
            <a:extLst>
              <a:ext uri="{FF2B5EF4-FFF2-40B4-BE49-F238E27FC236}">
                <a16:creationId xmlns:a16="http://schemas.microsoft.com/office/drawing/2014/main" id="{239BC183-DC8B-4439-9844-74C5AC341380}"/>
              </a:ext>
            </a:extLst>
          </p:cNvPr>
          <p:cNvSpPr/>
          <p:nvPr/>
        </p:nvSpPr>
        <p:spPr>
          <a:xfrm>
            <a:off x="2477111" y="3850295"/>
            <a:ext cx="4824754" cy="2212809"/>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38100" tIns="38100" rIns="38100" bIns="38100" numCol="1" anchor="t">
            <a:normAutofit/>
          </a:bodyPr>
          <a:lstStyle/>
          <a:p>
            <a:pPr>
              <a:defRPr sz="5000" cap="all">
                <a:latin typeface="Avenir Next Demi Bold"/>
                <a:ea typeface="Avenir Next Demi Bold"/>
                <a:cs typeface="Avenir Next Demi Bold"/>
                <a:sym typeface="Avenir Next Demi Bold"/>
              </a:defRPr>
            </a:pPr>
            <a:r>
              <a:rPr lang="en-US" b="1">
                <a:solidFill>
                  <a:srgbClr val="FFFFFF"/>
                </a:solidFill>
                <a:latin typeface="+mn-lt"/>
              </a:rPr>
              <a:t>ƯU ĐIỂM</a:t>
            </a:r>
            <a:endParaRPr b="1" dirty="0">
              <a:solidFill>
                <a:srgbClr val="FFFFFF"/>
              </a:solidFill>
              <a:latin typeface="+mn-lt"/>
            </a:endParaRPr>
          </a:p>
        </p:txBody>
      </p:sp>
      <p:sp>
        <p:nvSpPr>
          <p:cNvPr id="80" name="Shape 68">
            <a:extLst>
              <a:ext uri="{FF2B5EF4-FFF2-40B4-BE49-F238E27FC236}">
                <a16:creationId xmlns:a16="http://schemas.microsoft.com/office/drawing/2014/main" id="{EA1B8CD8-1248-4F81-97BB-14DCBC88296C}"/>
              </a:ext>
            </a:extLst>
          </p:cNvPr>
          <p:cNvSpPr/>
          <p:nvPr/>
        </p:nvSpPr>
        <p:spPr>
          <a:xfrm>
            <a:off x="3364451" y="5667336"/>
            <a:ext cx="7388496" cy="5632205"/>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38100" tIns="38100" rIns="38100" bIns="38100" numCol="1" anchor="t">
            <a:noAutofit/>
          </a:bodyPr>
          <a:lstStyle/>
          <a:p>
            <a:pPr>
              <a:lnSpc>
                <a:spcPct val="150000"/>
              </a:lnSpc>
              <a:spcBef>
                <a:spcPts val="1000"/>
              </a:spcBef>
            </a:pPr>
            <a:r>
              <a:rPr lang="en-US" sz="3000">
                <a:solidFill>
                  <a:srgbClr val="FFFFFF"/>
                </a:solidFill>
                <a:latin typeface="+mn-lt"/>
              </a:rPr>
              <a:t>Thân thiện với môi trường</a:t>
            </a:r>
          </a:p>
          <a:p>
            <a:pPr>
              <a:lnSpc>
                <a:spcPct val="150000"/>
              </a:lnSpc>
              <a:spcBef>
                <a:spcPts val="1000"/>
              </a:spcBef>
            </a:pPr>
            <a:r>
              <a:rPr lang="en-US" sz="3000">
                <a:solidFill>
                  <a:srgbClr val="FFFFFF"/>
                </a:solidFill>
                <a:latin typeface="+mn-lt"/>
              </a:rPr>
              <a:t>Định hướng lối sống </a:t>
            </a:r>
          </a:p>
          <a:p>
            <a:pPr>
              <a:lnSpc>
                <a:spcPct val="150000"/>
              </a:lnSpc>
              <a:spcBef>
                <a:spcPts val="1000"/>
              </a:spcBef>
            </a:pPr>
            <a:r>
              <a:rPr lang="en-US" sz="3000">
                <a:solidFill>
                  <a:srgbClr val="FFFFFF"/>
                </a:solidFill>
                <a:latin typeface="+mn-lt"/>
              </a:rPr>
              <a:t>Gọn nhẹ, tiện lợi, dễ sử dụng</a:t>
            </a:r>
          </a:p>
          <a:p>
            <a:pPr>
              <a:lnSpc>
                <a:spcPct val="150000"/>
              </a:lnSpc>
              <a:spcBef>
                <a:spcPts val="1000"/>
              </a:spcBef>
            </a:pPr>
            <a:r>
              <a:rPr lang="en-US" sz="3000">
                <a:solidFill>
                  <a:srgbClr val="FFFFFF"/>
                </a:solidFill>
                <a:latin typeface="+mn-lt"/>
              </a:rPr>
              <a:t>Phù hợp với nhiều đối tượng người dùng</a:t>
            </a:r>
          </a:p>
          <a:p>
            <a:pPr>
              <a:lnSpc>
                <a:spcPct val="150000"/>
              </a:lnSpc>
              <a:spcBef>
                <a:spcPts val="1000"/>
              </a:spcBef>
            </a:pPr>
            <a:r>
              <a:rPr lang="en-US" sz="3000">
                <a:solidFill>
                  <a:srgbClr val="FFFFFF"/>
                </a:solidFill>
                <a:latin typeface="+mn-lt"/>
              </a:rPr>
              <a:t>Phục vụ nhu cầu mua sắm và phối đồ hiệu quả</a:t>
            </a:r>
          </a:p>
          <a:p>
            <a:pPr>
              <a:lnSpc>
                <a:spcPct val="150000"/>
              </a:lnSpc>
              <a:spcBef>
                <a:spcPts val="1000"/>
              </a:spcBef>
            </a:pPr>
            <a:r>
              <a:rPr lang="en-US" sz="3000">
                <a:solidFill>
                  <a:srgbClr val="FFFFFF"/>
                </a:solidFill>
                <a:latin typeface="+mn-lt"/>
              </a:rPr>
              <a:t>Hoàn toàn miễn phí</a:t>
            </a:r>
          </a:p>
          <a:p>
            <a:pPr>
              <a:lnSpc>
                <a:spcPct val="150000"/>
              </a:lnSpc>
              <a:spcBef>
                <a:spcPts val="1000"/>
              </a:spcBef>
            </a:pPr>
            <a:endParaRPr lang="en-US" sz="3000" dirty="0">
              <a:solidFill>
                <a:srgbClr val="FFFFFF"/>
              </a:solidFill>
              <a:latin typeface="+mn-lt"/>
            </a:endParaRPr>
          </a:p>
        </p:txBody>
      </p:sp>
      <p:sp>
        <p:nvSpPr>
          <p:cNvPr id="93" name="Shape 68">
            <a:extLst>
              <a:ext uri="{FF2B5EF4-FFF2-40B4-BE49-F238E27FC236}">
                <a16:creationId xmlns:a16="http://schemas.microsoft.com/office/drawing/2014/main" id="{B70868CD-4CC9-4140-AEA0-3AB6DA06F866}"/>
              </a:ext>
            </a:extLst>
          </p:cNvPr>
          <p:cNvSpPr/>
          <p:nvPr/>
        </p:nvSpPr>
        <p:spPr>
          <a:xfrm>
            <a:off x="13379572" y="5667335"/>
            <a:ext cx="10541479" cy="5632205"/>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38100" tIns="38100" rIns="38100" bIns="38100" numCol="1" anchor="t">
            <a:noAutofit/>
          </a:bodyPr>
          <a:lstStyle/>
          <a:p>
            <a:pPr>
              <a:lnSpc>
                <a:spcPct val="150000"/>
              </a:lnSpc>
              <a:spcBef>
                <a:spcPts val="1000"/>
              </a:spcBef>
            </a:pPr>
            <a:r>
              <a:rPr lang="en-US" sz="3000">
                <a:solidFill>
                  <a:srgbClr val="FFFFFF"/>
                </a:solidFill>
                <a:latin typeface="+mn-lt"/>
              </a:rPr>
              <a:t>Có quảng cáo</a:t>
            </a:r>
          </a:p>
          <a:p>
            <a:pPr>
              <a:lnSpc>
                <a:spcPct val="150000"/>
              </a:lnSpc>
              <a:spcBef>
                <a:spcPts val="1000"/>
              </a:spcBef>
            </a:pPr>
            <a:r>
              <a:rPr lang="en-US" sz="3000">
                <a:solidFill>
                  <a:srgbClr val="FFFFFF"/>
                </a:solidFill>
                <a:latin typeface="+mn-lt"/>
              </a:rPr>
              <a:t>Chưa hỗ trợ nhận diện trang phục cho người dùng</a:t>
            </a:r>
          </a:p>
          <a:p>
            <a:pPr>
              <a:lnSpc>
                <a:spcPct val="150000"/>
              </a:lnSpc>
              <a:spcBef>
                <a:spcPts val="1000"/>
              </a:spcBef>
            </a:pPr>
            <a:r>
              <a:rPr lang="en-US" sz="2800">
                <a:solidFill>
                  <a:srgbClr val="FFFFFF"/>
                </a:solidFill>
                <a:latin typeface="+mn-lt"/>
              </a:rPr>
              <a:t>Mang tính định hướng, không đảm báo tính tự giác người dùng</a:t>
            </a:r>
          </a:p>
          <a:p>
            <a:pPr>
              <a:lnSpc>
                <a:spcPct val="150000"/>
              </a:lnSpc>
              <a:spcBef>
                <a:spcPts val="1000"/>
              </a:spcBef>
            </a:pPr>
            <a:r>
              <a:rPr lang="en-US" sz="3000">
                <a:solidFill>
                  <a:srgbClr val="FFFFFF"/>
                </a:solidFill>
                <a:latin typeface="+mn-lt"/>
              </a:rPr>
              <a:t>Giúp người dùng tích luỹ EXP trang trí tủ đồ</a:t>
            </a:r>
          </a:p>
          <a:p>
            <a:pPr>
              <a:lnSpc>
                <a:spcPct val="150000"/>
              </a:lnSpc>
              <a:spcBef>
                <a:spcPts val="1000"/>
              </a:spcBef>
            </a:pPr>
            <a:r>
              <a:rPr lang="en-US" sz="3000">
                <a:solidFill>
                  <a:srgbClr val="FFFFFF"/>
                </a:solidFill>
              </a:rPr>
              <a:t>Sử dụng Machine Learning, AI cải tiến phần mềm</a:t>
            </a:r>
          </a:p>
          <a:p>
            <a:pPr>
              <a:lnSpc>
                <a:spcPct val="150000"/>
              </a:lnSpc>
              <a:spcBef>
                <a:spcPts val="1000"/>
              </a:spcBef>
            </a:pPr>
            <a:endParaRPr lang="en-US" sz="3000">
              <a:solidFill>
                <a:srgbClr val="FFFFFF"/>
              </a:solidFill>
              <a:latin typeface="+mn-lt"/>
            </a:endParaRPr>
          </a:p>
          <a:p>
            <a:pPr>
              <a:lnSpc>
                <a:spcPct val="150000"/>
              </a:lnSpc>
              <a:spcBef>
                <a:spcPts val="1000"/>
              </a:spcBef>
            </a:pPr>
            <a:endParaRPr lang="en-US" sz="3000" dirty="0">
              <a:solidFill>
                <a:srgbClr val="FFFFFF"/>
              </a:solidFill>
              <a:latin typeface="+mn-lt"/>
            </a:endParaRPr>
          </a:p>
        </p:txBody>
      </p:sp>
      <p:pic>
        <p:nvPicPr>
          <p:cNvPr id="97" name="Picture 96">
            <a:extLst>
              <a:ext uri="{FF2B5EF4-FFF2-40B4-BE49-F238E27FC236}">
                <a16:creationId xmlns:a16="http://schemas.microsoft.com/office/drawing/2014/main" id="{F10F995A-0DD9-48BD-8D0F-A2D11C189DAE}"/>
              </a:ext>
            </a:extLst>
          </p:cNvPr>
          <p:cNvPicPr>
            <a:picLocks noChangeAspect="1"/>
          </p:cNvPicPr>
          <p:nvPr/>
        </p:nvPicPr>
        <p:blipFill>
          <a:blip r:embed="rId2"/>
          <a:stretch>
            <a:fillRect/>
          </a:stretch>
        </p:blipFill>
        <p:spPr>
          <a:xfrm>
            <a:off x="756564" y="819533"/>
            <a:ext cx="3129062" cy="846386"/>
          </a:xfrm>
          <a:prstGeom prst="rect">
            <a:avLst/>
          </a:prstGeom>
        </p:spPr>
      </p:pic>
      <p:pic>
        <p:nvPicPr>
          <p:cNvPr id="98" name="Picture 97">
            <a:extLst>
              <a:ext uri="{FF2B5EF4-FFF2-40B4-BE49-F238E27FC236}">
                <a16:creationId xmlns:a16="http://schemas.microsoft.com/office/drawing/2014/main" id="{499A2BA8-FDC0-4E34-B4C5-A145758BB918}"/>
              </a:ext>
            </a:extLst>
          </p:cNvPr>
          <p:cNvPicPr>
            <a:picLocks noChangeAspect="1"/>
          </p:cNvPicPr>
          <p:nvPr/>
        </p:nvPicPr>
        <p:blipFill>
          <a:blip r:embed="rId2"/>
          <a:stretch>
            <a:fillRect/>
          </a:stretch>
        </p:blipFill>
        <p:spPr>
          <a:xfrm>
            <a:off x="18892164" y="609983"/>
            <a:ext cx="3719132" cy="846386"/>
          </a:xfrm>
          <a:prstGeom prst="rect">
            <a:avLst/>
          </a:prstGeom>
        </p:spPr>
      </p:pic>
      <p:sp>
        <p:nvSpPr>
          <p:cNvPr id="99" name="Shape 128">
            <a:extLst>
              <a:ext uri="{FF2B5EF4-FFF2-40B4-BE49-F238E27FC236}">
                <a16:creationId xmlns:a16="http://schemas.microsoft.com/office/drawing/2014/main" id="{BFE5FD4A-DD50-45B4-A58A-DCA21E8F09B5}"/>
              </a:ext>
            </a:extLst>
          </p:cNvPr>
          <p:cNvSpPr/>
          <p:nvPr/>
        </p:nvSpPr>
        <p:spPr>
          <a:xfrm>
            <a:off x="1235542" y="502488"/>
            <a:ext cx="6689258" cy="1163431"/>
          </a:xfrm>
          <a:prstGeom prst="rect">
            <a:avLst/>
          </a:prstGeom>
          <a:gradFill flip="none" rotWithShape="1">
            <a:gsLst>
              <a:gs pos="0">
                <a:srgbClr val="A4AADB"/>
              </a:gs>
              <a:gs pos="100000">
                <a:srgbClr val="E583B7"/>
              </a:gs>
            </a:gsLst>
            <a:lin ang="2911681" scaled="0"/>
          </a:gra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r>
              <a:rPr lang="en-US" sz="4000" b="1">
                <a:solidFill>
                  <a:srgbClr val="1D1F30"/>
                </a:solidFill>
                <a:latin typeface="Montserrat-Regular (Body)"/>
              </a:rPr>
              <a:t>E - CLOSET</a:t>
            </a:r>
          </a:p>
        </p:txBody>
      </p:sp>
      <p:sp>
        <p:nvSpPr>
          <p:cNvPr id="82" name="Shape 70">
            <a:extLst>
              <a:ext uri="{FF2B5EF4-FFF2-40B4-BE49-F238E27FC236}">
                <a16:creationId xmlns:a16="http://schemas.microsoft.com/office/drawing/2014/main" id="{2C75BF64-2D5D-4EFD-B914-6A7411F5EB43}"/>
              </a:ext>
            </a:extLst>
          </p:cNvPr>
          <p:cNvSpPr/>
          <p:nvPr/>
        </p:nvSpPr>
        <p:spPr>
          <a:xfrm>
            <a:off x="2751011" y="5917352"/>
            <a:ext cx="340549" cy="266510"/>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E583B7"/>
          </a:solidFill>
          <a:ln w="3175" cap="flat">
            <a:noFill/>
            <a:miter lim="400000"/>
          </a:ln>
          <a:effectLst/>
        </p:spPr>
        <p:txBody>
          <a:bodyPr wrap="square" lIns="45719" tIns="45719" rIns="45719" bIns="45719" numCol="1" anchor="ctr">
            <a:noAutofit/>
          </a:bodyPr>
          <a:lstStyle/>
          <a:p>
            <a:pPr defTabSz="914400">
              <a:defRPr sz="1800">
                <a:solidFill>
                  <a:srgbClr val="000000"/>
                </a:solidFill>
                <a:latin typeface="Roboto Regular"/>
                <a:ea typeface="Roboto Regular"/>
                <a:cs typeface="Roboto Regular"/>
                <a:sym typeface="Roboto Regular"/>
              </a:defRPr>
            </a:pPr>
            <a:endParaRPr>
              <a:solidFill>
                <a:srgbClr val="FFFFFF"/>
              </a:solidFill>
            </a:endParaRPr>
          </a:p>
        </p:txBody>
      </p:sp>
      <p:sp>
        <p:nvSpPr>
          <p:cNvPr id="83" name="Shape 71">
            <a:extLst>
              <a:ext uri="{FF2B5EF4-FFF2-40B4-BE49-F238E27FC236}">
                <a16:creationId xmlns:a16="http://schemas.microsoft.com/office/drawing/2014/main" id="{E10484F2-8BC7-4485-9D38-8367CCED9374}"/>
              </a:ext>
            </a:extLst>
          </p:cNvPr>
          <p:cNvSpPr/>
          <p:nvPr/>
        </p:nvSpPr>
        <p:spPr>
          <a:xfrm>
            <a:off x="2738043" y="6711469"/>
            <a:ext cx="340549" cy="266510"/>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E583B7"/>
          </a:solidFill>
          <a:ln w="3175" cap="flat">
            <a:noFill/>
            <a:miter lim="400000"/>
          </a:ln>
          <a:effectLst/>
        </p:spPr>
        <p:txBody>
          <a:bodyPr wrap="square" lIns="45719" tIns="45719" rIns="45719" bIns="45719" numCol="1" anchor="ctr">
            <a:noAutofit/>
          </a:bodyPr>
          <a:lstStyle/>
          <a:p>
            <a:pPr defTabSz="914400">
              <a:defRPr sz="1800">
                <a:solidFill>
                  <a:srgbClr val="000000"/>
                </a:solidFill>
                <a:latin typeface="Roboto Regular"/>
                <a:ea typeface="Roboto Regular"/>
                <a:cs typeface="Roboto Regular"/>
                <a:sym typeface="Roboto Regular"/>
              </a:defRPr>
            </a:pPr>
            <a:endParaRPr>
              <a:solidFill>
                <a:srgbClr val="FFFFFF"/>
              </a:solidFill>
            </a:endParaRPr>
          </a:p>
        </p:txBody>
      </p:sp>
      <p:sp>
        <p:nvSpPr>
          <p:cNvPr id="89" name="Shape 72">
            <a:extLst>
              <a:ext uri="{FF2B5EF4-FFF2-40B4-BE49-F238E27FC236}">
                <a16:creationId xmlns:a16="http://schemas.microsoft.com/office/drawing/2014/main" id="{6ED027A8-93A6-48EE-83BC-0F45ECFA29D8}"/>
              </a:ext>
            </a:extLst>
          </p:cNvPr>
          <p:cNvSpPr/>
          <p:nvPr/>
        </p:nvSpPr>
        <p:spPr>
          <a:xfrm>
            <a:off x="2751010" y="9154807"/>
            <a:ext cx="340549" cy="266510"/>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E583B7"/>
          </a:solidFill>
          <a:ln w="3175" cap="flat">
            <a:noFill/>
            <a:miter lim="400000"/>
          </a:ln>
          <a:effectLst/>
        </p:spPr>
        <p:txBody>
          <a:bodyPr wrap="square" lIns="45719" tIns="45719" rIns="45719" bIns="45719" numCol="1" anchor="ctr">
            <a:noAutofit/>
          </a:bodyPr>
          <a:lstStyle/>
          <a:p>
            <a:pPr defTabSz="914400">
              <a:defRPr sz="1800">
                <a:solidFill>
                  <a:srgbClr val="000000"/>
                </a:solidFill>
                <a:latin typeface="Roboto Regular"/>
                <a:ea typeface="Roboto Regular"/>
                <a:cs typeface="Roboto Regular"/>
                <a:sym typeface="Roboto Regular"/>
              </a:defRPr>
            </a:pPr>
            <a:endParaRPr>
              <a:solidFill>
                <a:srgbClr val="FFFFFF"/>
              </a:solidFill>
            </a:endParaRPr>
          </a:p>
        </p:txBody>
      </p:sp>
      <p:sp>
        <p:nvSpPr>
          <p:cNvPr id="90" name="Shape 72">
            <a:extLst>
              <a:ext uri="{FF2B5EF4-FFF2-40B4-BE49-F238E27FC236}">
                <a16:creationId xmlns:a16="http://schemas.microsoft.com/office/drawing/2014/main" id="{75EDFB7B-61EF-441A-B83E-23F42A660785}"/>
              </a:ext>
            </a:extLst>
          </p:cNvPr>
          <p:cNvSpPr/>
          <p:nvPr/>
        </p:nvSpPr>
        <p:spPr>
          <a:xfrm>
            <a:off x="2751011" y="8375964"/>
            <a:ext cx="340549" cy="266510"/>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E583B7"/>
          </a:solidFill>
          <a:ln w="3175" cap="flat">
            <a:noFill/>
            <a:miter lim="400000"/>
          </a:ln>
          <a:effectLst/>
        </p:spPr>
        <p:txBody>
          <a:bodyPr wrap="square" lIns="45719" tIns="45719" rIns="45719" bIns="45719" numCol="1" anchor="ctr">
            <a:noAutofit/>
          </a:bodyPr>
          <a:lstStyle/>
          <a:p>
            <a:pPr defTabSz="914400">
              <a:defRPr sz="1800">
                <a:solidFill>
                  <a:srgbClr val="000000"/>
                </a:solidFill>
                <a:latin typeface="Roboto Regular"/>
                <a:ea typeface="Roboto Regular"/>
                <a:cs typeface="Roboto Regular"/>
                <a:sym typeface="Roboto Regular"/>
              </a:defRPr>
            </a:pPr>
            <a:endParaRPr>
              <a:solidFill>
                <a:srgbClr val="FFFFFF"/>
              </a:solidFill>
            </a:endParaRPr>
          </a:p>
        </p:txBody>
      </p:sp>
      <p:sp>
        <p:nvSpPr>
          <p:cNvPr id="91" name="Shape 72">
            <a:extLst>
              <a:ext uri="{FF2B5EF4-FFF2-40B4-BE49-F238E27FC236}">
                <a16:creationId xmlns:a16="http://schemas.microsoft.com/office/drawing/2014/main" id="{30C40671-F82B-4E4E-A5E2-C273A03A1F6C}"/>
              </a:ext>
            </a:extLst>
          </p:cNvPr>
          <p:cNvSpPr/>
          <p:nvPr/>
        </p:nvSpPr>
        <p:spPr>
          <a:xfrm>
            <a:off x="2738043" y="7566941"/>
            <a:ext cx="340549" cy="266510"/>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E583B7"/>
          </a:solidFill>
          <a:ln w="3175" cap="flat">
            <a:noFill/>
            <a:miter lim="400000"/>
          </a:ln>
          <a:effectLst/>
        </p:spPr>
        <p:txBody>
          <a:bodyPr wrap="square" lIns="45719" tIns="45719" rIns="45719" bIns="45719" numCol="1" anchor="ctr">
            <a:noAutofit/>
          </a:bodyPr>
          <a:lstStyle/>
          <a:p>
            <a:pPr defTabSz="914400">
              <a:defRPr sz="1800">
                <a:solidFill>
                  <a:srgbClr val="000000"/>
                </a:solidFill>
                <a:latin typeface="Roboto Regular"/>
                <a:ea typeface="Roboto Regular"/>
                <a:cs typeface="Roboto Regular"/>
                <a:sym typeface="Roboto Regular"/>
              </a:defRPr>
            </a:pPr>
            <a:endParaRPr>
              <a:solidFill>
                <a:srgbClr val="FFFFFF"/>
              </a:solidFill>
            </a:endParaRPr>
          </a:p>
        </p:txBody>
      </p:sp>
      <p:sp>
        <p:nvSpPr>
          <p:cNvPr id="92" name="Shape 72">
            <a:extLst>
              <a:ext uri="{FF2B5EF4-FFF2-40B4-BE49-F238E27FC236}">
                <a16:creationId xmlns:a16="http://schemas.microsoft.com/office/drawing/2014/main" id="{8C34587E-33C7-4610-A864-CC28DE00C1AF}"/>
              </a:ext>
            </a:extLst>
          </p:cNvPr>
          <p:cNvSpPr/>
          <p:nvPr/>
        </p:nvSpPr>
        <p:spPr>
          <a:xfrm>
            <a:off x="2748371" y="9991148"/>
            <a:ext cx="340549" cy="266510"/>
          </a:xfrm>
          <a:custGeom>
            <a:avLst/>
            <a:gdLst/>
            <a:ahLst/>
            <a:cxnLst>
              <a:cxn ang="0">
                <a:pos x="wd2" y="hd2"/>
              </a:cxn>
              <a:cxn ang="5400000">
                <a:pos x="wd2" y="hd2"/>
              </a:cxn>
              <a:cxn ang="10800000">
                <a:pos x="wd2" y="hd2"/>
              </a:cxn>
              <a:cxn ang="16200000">
                <a:pos x="wd2" y="hd2"/>
              </a:cxn>
            </a:cxnLst>
            <a:rect l="0" t="0" r="r" b="b"/>
            <a:pathLst>
              <a:path w="21600" h="21600" extrusionOk="0">
                <a:moveTo>
                  <a:pt x="6796" y="16986"/>
                </a:moveTo>
                <a:lnTo>
                  <a:pt x="1627" y="10192"/>
                </a:lnTo>
                <a:lnTo>
                  <a:pt x="0" y="12666"/>
                </a:lnTo>
                <a:lnTo>
                  <a:pt x="6796" y="21600"/>
                </a:lnTo>
                <a:lnTo>
                  <a:pt x="21600" y="2181"/>
                </a:lnTo>
                <a:lnTo>
                  <a:pt x="19718" y="0"/>
                </a:lnTo>
                <a:lnTo>
                  <a:pt x="6796" y="16986"/>
                </a:lnTo>
              </a:path>
            </a:pathLst>
          </a:custGeom>
          <a:solidFill>
            <a:srgbClr val="E583B7"/>
          </a:solidFill>
          <a:ln w="3175" cap="flat">
            <a:noFill/>
            <a:miter lim="400000"/>
          </a:ln>
          <a:effectLst/>
        </p:spPr>
        <p:txBody>
          <a:bodyPr wrap="square" lIns="45719" tIns="45719" rIns="45719" bIns="45719" numCol="1" anchor="ctr">
            <a:noAutofit/>
          </a:bodyPr>
          <a:lstStyle/>
          <a:p>
            <a:pPr defTabSz="914400">
              <a:defRPr sz="1800">
                <a:solidFill>
                  <a:srgbClr val="000000"/>
                </a:solidFill>
                <a:latin typeface="Roboto Regular"/>
                <a:ea typeface="Roboto Regular"/>
                <a:cs typeface="Roboto Regular"/>
                <a:sym typeface="Roboto Regular"/>
              </a:defRPr>
            </a:pPr>
            <a:endParaRPr>
              <a:solidFill>
                <a:srgbClr val="FFFFFF"/>
              </a:solidFill>
            </a:endParaRPr>
          </a:p>
        </p:txBody>
      </p:sp>
      <p:sp>
        <p:nvSpPr>
          <p:cNvPr id="6" name="Arrow: Right 5">
            <a:extLst>
              <a:ext uri="{FF2B5EF4-FFF2-40B4-BE49-F238E27FC236}">
                <a16:creationId xmlns:a16="http://schemas.microsoft.com/office/drawing/2014/main" id="{CBE8960E-7D1C-4E94-87D3-7A0B7A948887}"/>
              </a:ext>
            </a:extLst>
          </p:cNvPr>
          <p:cNvSpPr/>
          <p:nvPr/>
        </p:nvSpPr>
        <p:spPr>
          <a:xfrm>
            <a:off x="12682718" y="8483437"/>
            <a:ext cx="421487" cy="223700"/>
          </a:xfrm>
          <a:prstGeom prst="rightArrow">
            <a:avLst/>
          </a:prstGeom>
          <a:blipFill rotWithShape="1">
            <a:blip r:embed="rId3"/>
            <a:srcRect/>
            <a:tile tx="0" ty="0" sx="100000" sy="100000" flip="none" algn="tl"/>
          </a:blipFill>
          <a:ln w="3175" cap="flat">
            <a:noFill/>
            <a:miter lim="400000"/>
          </a:ln>
          <a:effectLst>
            <a:outerShdw blurRad="12700" dist="127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a:ln>
                <a:noFill/>
              </a:ln>
              <a:solidFill>
                <a:srgbClr val="FFFFFF"/>
              </a:solidFill>
              <a:effectLst/>
              <a:uFillTx/>
              <a:latin typeface="Helvetica Light"/>
              <a:ea typeface="Helvetica Light"/>
              <a:cs typeface="Helvetica Light"/>
              <a:sym typeface="Helvetica Light"/>
            </a:endParaRPr>
          </a:p>
        </p:txBody>
      </p:sp>
      <p:sp>
        <p:nvSpPr>
          <p:cNvPr id="34" name="Arrow: Right 33">
            <a:extLst>
              <a:ext uri="{FF2B5EF4-FFF2-40B4-BE49-F238E27FC236}">
                <a16:creationId xmlns:a16="http://schemas.microsoft.com/office/drawing/2014/main" id="{5BAF3861-C02C-44E7-9267-1672B8D020DA}"/>
              </a:ext>
            </a:extLst>
          </p:cNvPr>
          <p:cNvSpPr/>
          <p:nvPr/>
        </p:nvSpPr>
        <p:spPr>
          <a:xfrm>
            <a:off x="12682718" y="9288062"/>
            <a:ext cx="443347" cy="223700"/>
          </a:xfrm>
          <a:prstGeom prst="rightArrow">
            <a:avLst/>
          </a:prstGeom>
          <a:blipFill rotWithShape="1">
            <a:blip r:embed="rId3"/>
            <a:srcRect/>
            <a:tile tx="0" ty="0" sx="100000" sy="100000" flip="none" algn="tl"/>
          </a:blipFill>
          <a:ln w="3175" cap="flat">
            <a:noFill/>
            <a:miter lim="400000"/>
          </a:ln>
          <a:effectLst>
            <a:outerShdw blurRad="12700" dist="127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a:ln>
                <a:noFill/>
              </a:ln>
              <a:solidFill>
                <a:srgbClr val="FFFFFF"/>
              </a:solidFill>
              <a:effectLst/>
              <a:uFillTx/>
              <a:latin typeface="Helvetica Light"/>
              <a:ea typeface="Helvetica Light"/>
              <a:cs typeface="Helvetica Light"/>
              <a:sym typeface="Helvetica Light"/>
            </a:endParaRPr>
          </a:p>
        </p:txBody>
      </p:sp>
      <p:sp>
        <p:nvSpPr>
          <p:cNvPr id="36" name="Shape 64">
            <a:extLst>
              <a:ext uri="{FF2B5EF4-FFF2-40B4-BE49-F238E27FC236}">
                <a16:creationId xmlns:a16="http://schemas.microsoft.com/office/drawing/2014/main" id="{BCF1E6B7-92CF-4ACA-AA46-D3C25278BAE9}"/>
              </a:ext>
            </a:extLst>
          </p:cNvPr>
          <p:cNvSpPr/>
          <p:nvPr/>
        </p:nvSpPr>
        <p:spPr>
          <a:xfrm>
            <a:off x="12930106" y="5011004"/>
            <a:ext cx="1109625" cy="1"/>
          </a:xfrm>
          <a:prstGeom prst="line">
            <a:avLst/>
          </a:prstGeom>
          <a:noFill/>
          <a:ln w="76200" cap="flat">
            <a:solidFill>
              <a:srgbClr val="343650"/>
            </a:solidFill>
            <a:prstDash val="solid"/>
            <a:miter lim="400000"/>
          </a:ln>
          <a:effectLst/>
        </p:spPr>
        <p:txBody>
          <a:bodyPr wrap="square" lIns="38100" tIns="38100" rIns="38100" bIns="38100" numCol="1" anchor="ctr">
            <a:noAutofit/>
          </a:bodyPr>
          <a:lstStyle/>
          <a:p>
            <a:pPr algn="ctr">
              <a:defRPr sz="3000">
                <a:solidFill>
                  <a:srgbClr val="000000"/>
                </a:solidFill>
                <a:latin typeface="Helvetica Light"/>
                <a:ea typeface="Helvetica Light"/>
                <a:cs typeface="Helvetica Light"/>
                <a:sym typeface="Helvetica Light"/>
              </a:defRPr>
            </a:pPr>
            <a:endParaRPr>
              <a:solidFill>
                <a:srgbClr val="FFFFFF"/>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t>9</a:t>
            </a:fld>
            <a:endParaRPr/>
          </a:p>
        </p:txBody>
      </p:sp>
      <p:sp>
        <p:nvSpPr>
          <p:cNvPr id="127" name="Shape 127"/>
          <p:cNvSpPr/>
          <p:nvPr/>
        </p:nvSpPr>
        <p:spPr>
          <a:xfrm>
            <a:off x="2228643" y="5548019"/>
            <a:ext cx="8235195" cy="2613516"/>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38100" tIns="38100" rIns="38100" bIns="38100" numCol="1" anchor="t">
            <a:normAutofit/>
          </a:bodyPr>
          <a:lstStyle/>
          <a:p>
            <a:r>
              <a:rPr lang="en-US" sz="3200">
                <a:solidFill>
                  <a:srgbClr val="FFFFFF"/>
                </a:solidFill>
                <a:latin typeface="Segoe UI" panose="020B0502040204020203" pitchFamily="34" charset="0"/>
                <a:cs typeface="Segoe UI" panose="020B0502040204020203" pitchFamily="34" charset="0"/>
              </a:rPr>
              <a:t>BẢO VỆ MÔI TR</a:t>
            </a:r>
            <a:r>
              <a:rPr lang="vi-VN" sz="3200">
                <a:solidFill>
                  <a:srgbClr val="FFFFFF"/>
                </a:solidFill>
                <a:latin typeface="Segoe UI" panose="020B0502040204020203" pitchFamily="34" charset="0"/>
                <a:cs typeface="Segoe UI" panose="020B0502040204020203" pitchFamily="34" charset="0"/>
              </a:rPr>
              <a:t>Ư</a:t>
            </a:r>
            <a:r>
              <a:rPr lang="en-US" sz="3200">
                <a:solidFill>
                  <a:srgbClr val="FFFFFF"/>
                </a:solidFill>
                <a:latin typeface="Segoe UI" panose="020B0502040204020203" pitchFamily="34" charset="0"/>
                <a:cs typeface="Segoe UI" panose="020B0502040204020203" pitchFamily="34" charset="0"/>
              </a:rPr>
              <a:t>ỜNG</a:t>
            </a:r>
          </a:p>
          <a:p>
            <a:r>
              <a:rPr lang="en-US" sz="3200">
                <a:solidFill>
                  <a:srgbClr val="FFFFFF"/>
                </a:solidFill>
                <a:latin typeface="Segoe UI" panose="020B0502040204020203" pitchFamily="34" charset="0"/>
                <a:cs typeface="Segoe UI" panose="020B0502040204020203" pitchFamily="34" charset="0"/>
              </a:rPr>
              <a:t>- Giảm thiểu rác thải thời trang.</a:t>
            </a:r>
          </a:p>
          <a:p>
            <a:r>
              <a:rPr lang="en-US" sz="3200">
                <a:solidFill>
                  <a:srgbClr val="FFFFFF"/>
                </a:solidFill>
                <a:latin typeface="Segoe UI" panose="020B0502040204020203" pitchFamily="34" charset="0"/>
                <a:cs typeface="Segoe UI" panose="020B0502040204020203" pitchFamily="34" charset="0"/>
              </a:rPr>
              <a:t>- Nâng cao ý thức con ng</a:t>
            </a:r>
            <a:r>
              <a:rPr lang="vi-VN" sz="3200">
                <a:solidFill>
                  <a:srgbClr val="FFFFFF"/>
                </a:solidFill>
                <a:latin typeface="Segoe UI" panose="020B0502040204020203" pitchFamily="34" charset="0"/>
                <a:cs typeface="Segoe UI" panose="020B0502040204020203" pitchFamily="34" charset="0"/>
              </a:rPr>
              <a:t>ư</a:t>
            </a:r>
            <a:r>
              <a:rPr lang="en-US" sz="3200">
                <a:solidFill>
                  <a:srgbClr val="FFFFFF"/>
                </a:solidFill>
                <a:latin typeface="Segoe UI" panose="020B0502040204020203" pitchFamily="34" charset="0"/>
                <a:cs typeface="Segoe UI" panose="020B0502040204020203" pitchFamily="34" charset="0"/>
              </a:rPr>
              <a:t>ời về việc sử dụng và mua sắm quần áo.</a:t>
            </a:r>
            <a:endParaRPr sz="3200" dirty="0">
              <a:solidFill>
                <a:srgbClr val="FFFFFF"/>
              </a:solidFill>
              <a:latin typeface="Segoe UI" panose="020B0502040204020203" pitchFamily="34" charset="0"/>
              <a:cs typeface="Segoe UI" panose="020B0502040204020203" pitchFamily="34" charset="0"/>
            </a:endParaRPr>
          </a:p>
        </p:txBody>
      </p:sp>
      <p:sp>
        <p:nvSpPr>
          <p:cNvPr id="128" name="Shape 128"/>
          <p:cNvSpPr/>
          <p:nvPr/>
        </p:nvSpPr>
        <p:spPr>
          <a:xfrm>
            <a:off x="2303184" y="4066105"/>
            <a:ext cx="1163430" cy="1163431"/>
          </a:xfrm>
          <a:prstGeom prst="rect">
            <a:avLst/>
          </a:prstGeom>
          <a:gradFill flip="none" rotWithShape="1">
            <a:gsLst>
              <a:gs pos="0">
                <a:srgbClr val="A4AADB"/>
              </a:gs>
              <a:gs pos="100000">
                <a:srgbClr val="E583B7"/>
              </a:gs>
            </a:gsLst>
            <a:lin ang="2911681" scaled="0"/>
          </a:gra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endParaRPr/>
          </a:p>
        </p:txBody>
      </p:sp>
      <p:sp>
        <p:nvSpPr>
          <p:cNvPr id="129" name="Shape 129"/>
          <p:cNvSpPr/>
          <p:nvPr/>
        </p:nvSpPr>
        <p:spPr>
          <a:xfrm>
            <a:off x="2595557" y="4432004"/>
            <a:ext cx="585097" cy="507831"/>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ctr">
            <a:spAutoFit/>
          </a:bodyPr>
          <a:lstStyle>
            <a:lvl1pPr algn="ctr">
              <a:lnSpc>
                <a:spcPct val="80000"/>
              </a:lnSpc>
              <a:defRPr sz="3500" b="1">
                <a:solidFill>
                  <a:srgbClr val="1D1F30"/>
                </a:solidFill>
                <a:latin typeface="Avenir Next"/>
                <a:ea typeface="Avenir Next"/>
                <a:cs typeface="Avenir Next"/>
                <a:sym typeface="Avenir Next"/>
              </a:defRPr>
            </a:lvl1pPr>
          </a:lstStyle>
          <a:p>
            <a:r>
              <a:rPr dirty="0">
                <a:latin typeface="+mn-lt"/>
              </a:rPr>
              <a:t>01</a:t>
            </a:r>
          </a:p>
        </p:txBody>
      </p:sp>
      <p:sp>
        <p:nvSpPr>
          <p:cNvPr id="135" name="Shape 135"/>
          <p:cNvSpPr/>
          <p:nvPr/>
        </p:nvSpPr>
        <p:spPr>
          <a:xfrm>
            <a:off x="13289248" y="5551242"/>
            <a:ext cx="8493294" cy="2613515"/>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Autofit/>
          </a:bodyPr>
          <a:lstStyle/>
          <a:p>
            <a:r>
              <a:rPr lang="en-US" sz="3200">
                <a:solidFill>
                  <a:srgbClr val="FFFFFF"/>
                </a:solidFill>
                <a:latin typeface="Segoe UI" panose="020B0502040204020203" pitchFamily="34" charset="0"/>
                <a:cs typeface="Segoe UI" panose="020B0502040204020203" pitchFamily="34" charset="0"/>
              </a:rPr>
              <a:t>PHỔ BIẾN LỐI SỐNG TỐI GIẢN</a:t>
            </a:r>
          </a:p>
          <a:p>
            <a:r>
              <a:rPr lang="en-US" sz="3200">
                <a:solidFill>
                  <a:srgbClr val="FFFFFF"/>
                </a:solidFill>
                <a:latin typeface="Segoe UI" panose="020B0502040204020203" pitchFamily="34" charset="0"/>
                <a:cs typeface="Segoe UI" panose="020B0502040204020203" pitchFamily="34" charset="0"/>
              </a:rPr>
              <a:t>- Cố định số l</a:t>
            </a:r>
            <a:r>
              <a:rPr lang="vi-VN" sz="3200">
                <a:solidFill>
                  <a:srgbClr val="FFFFFF"/>
                </a:solidFill>
                <a:latin typeface="Segoe UI" panose="020B0502040204020203" pitchFamily="34" charset="0"/>
                <a:cs typeface="Segoe UI" panose="020B0502040204020203" pitchFamily="34" charset="0"/>
              </a:rPr>
              <a:t>ư</a:t>
            </a:r>
            <a:r>
              <a:rPr lang="en-US" sz="3200">
                <a:solidFill>
                  <a:srgbClr val="FFFFFF"/>
                </a:solidFill>
                <a:latin typeface="Segoe UI" panose="020B0502040204020203" pitchFamily="34" charset="0"/>
                <a:cs typeface="Segoe UI" panose="020B0502040204020203" pitchFamily="34" charset="0"/>
              </a:rPr>
              <a:t>ợng trang phục của mỗi cá nhân.</a:t>
            </a:r>
          </a:p>
          <a:p>
            <a:r>
              <a:rPr lang="en-US" sz="3200">
                <a:solidFill>
                  <a:srgbClr val="FFFFFF"/>
                </a:solidFill>
                <a:latin typeface="Segoe UI" panose="020B0502040204020203" pitchFamily="34" charset="0"/>
                <a:cs typeface="Segoe UI" panose="020B0502040204020203" pitchFamily="34" charset="0"/>
              </a:rPr>
              <a:t>- Hạn chế lãng phí thời gian cho việc phối đồ (sử dụng AI).</a:t>
            </a:r>
          </a:p>
          <a:p>
            <a:r>
              <a:rPr lang="en-US" sz="3200">
                <a:solidFill>
                  <a:srgbClr val="FFFFFF"/>
                </a:solidFill>
                <a:latin typeface="Segoe UI" panose="020B0502040204020203" pitchFamily="34" charset="0"/>
                <a:cs typeface="Segoe UI" panose="020B0502040204020203" pitchFamily="34" charset="0"/>
              </a:rPr>
              <a:t> </a:t>
            </a:r>
            <a:endParaRPr sz="3200" dirty="0">
              <a:solidFill>
                <a:srgbClr val="FFFFFF"/>
              </a:solidFill>
              <a:latin typeface="Segoe UI" panose="020B0502040204020203" pitchFamily="34" charset="0"/>
              <a:cs typeface="Segoe UI" panose="020B0502040204020203" pitchFamily="34" charset="0"/>
            </a:endParaRPr>
          </a:p>
        </p:txBody>
      </p:sp>
      <p:sp>
        <p:nvSpPr>
          <p:cNvPr id="136" name="Shape 136"/>
          <p:cNvSpPr/>
          <p:nvPr/>
        </p:nvSpPr>
        <p:spPr>
          <a:xfrm>
            <a:off x="13363789" y="4069329"/>
            <a:ext cx="1163430" cy="1163430"/>
          </a:xfrm>
          <a:prstGeom prst="rect">
            <a:avLst/>
          </a:prstGeom>
          <a:gradFill>
            <a:gsLst>
              <a:gs pos="0">
                <a:srgbClr val="A4AADB"/>
              </a:gs>
              <a:gs pos="100000">
                <a:srgbClr val="E583B7"/>
              </a:gs>
            </a:gsLst>
            <a:lin ang="2911681"/>
          </a:gra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137" name="Shape 137"/>
          <p:cNvSpPr/>
          <p:nvPr/>
        </p:nvSpPr>
        <p:spPr>
          <a:xfrm>
            <a:off x="13682611" y="4429842"/>
            <a:ext cx="532197" cy="518604"/>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ctr">
              <a:lnSpc>
                <a:spcPct val="80000"/>
              </a:lnSpc>
              <a:defRPr sz="3500" b="1">
                <a:solidFill>
                  <a:srgbClr val="1D1F30"/>
                </a:solidFill>
                <a:latin typeface="Avenir Next"/>
                <a:ea typeface="Avenir Next"/>
                <a:cs typeface="Avenir Next"/>
                <a:sym typeface="Avenir Next"/>
              </a:defRPr>
            </a:lvl1pPr>
          </a:lstStyle>
          <a:p>
            <a:r>
              <a:rPr>
                <a:latin typeface="+mn-lt"/>
              </a:rPr>
              <a:t>0</a:t>
            </a:r>
            <a:r>
              <a:rPr lang="en-US">
                <a:latin typeface="+mn-lt"/>
              </a:rPr>
              <a:t>2</a:t>
            </a:r>
            <a:endParaRPr>
              <a:latin typeface="+mn-lt"/>
            </a:endParaRPr>
          </a:p>
        </p:txBody>
      </p:sp>
      <p:sp>
        <p:nvSpPr>
          <p:cNvPr id="138" name="Shape 138"/>
          <p:cNvSpPr/>
          <p:nvPr/>
        </p:nvSpPr>
        <p:spPr>
          <a:xfrm>
            <a:off x="13289248" y="9900750"/>
            <a:ext cx="8235194" cy="2613515"/>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fontScale="92500" lnSpcReduction="10000"/>
          </a:bodyPr>
          <a:lstStyle/>
          <a:p>
            <a:r>
              <a:rPr lang="en-US" sz="3200">
                <a:solidFill>
                  <a:srgbClr val="FFFFFF"/>
                </a:solidFill>
                <a:latin typeface="Segoe UI" panose="020B0502040204020203" pitchFamily="34" charset="0"/>
                <a:cs typeface="Segoe UI" panose="020B0502040204020203" pitchFamily="34" charset="0"/>
              </a:rPr>
              <a:t>KINH TẾ</a:t>
            </a:r>
          </a:p>
          <a:p>
            <a:endParaRPr lang="en-US" sz="3200">
              <a:solidFill>
                <a:srgbClr val="FFFFFF"/>
              </a:solidFill>
              <a:latin typeface="Segoe UI" panose="020B0502040204020203" pitchFamily="34" charset="0"/>
              <a:cs typeface="Segoe UI" panose="020B0502040204020203" pitchFamily="34" charset="0"/>
            </a:endParaRPr>
          </a:p>
          <a:p>
            <a:r>
              <a:rPr lang="en-US" sz="3200">
                <a:solidFill>
                  <a:srgbClr val="FFFFFF"/>
                </a:solidFill>
                <a:latin typeface="Segoe UI" panose="020B0502040204020203" pitchFamily="34" charset="0"/>
                <a:cs typeface="Segoe UI" panose="020B0502040204020203" pitchFamily="34" charset="0"/>
              </a:rPr>
              <a:t>- Mang lại thu nhập cho nhóm để duy trì và phát triển ứng dụng thông qua hỗ trợ truyền thông (quảng cáo). Khi xem quảng cáo, người dùng sẽ tích luỹ EXP.</a:t>
            </a:r>
            <a:endParaRPr sz="3200">
              <a:solidFill>
                <a:srgbClr val="FFFFFF"/>
              </a:solidFill>
              <a:latin typeface="Segoe UI" panose="020B0502040204020203" pitchFamily="34" charset="0"/>
              <a:cs typeface="Segoe UI" panose="020B0502040204020203" pitchFamily="34" charset="0"/>
            </a:endParaRPr>
          </a:p>
        </p:txBody>
      </p:sp>
      <p:grpSp>
        <p:nvGrpSpPr>
          <p:cNvPr id="2" name="Group 1">
            <a:extLst>
              <a:ext uri="{FF2B5EF4-FFF2-40B4-BE49-F238E27FC236}">
                <a16:creationId xmlns:a16="http://schemas.microsoft.com/office/drawing/2014/main" id="{CBCB0FEC-524A-43A7-A725-26F702C26E5D}"/>
              </a:ext>
            </a:extLst>
          </p:cNvPr>
          <p:cNvGrpSpPr/>
          <p:nvPr/>
        </p:nvGrpSpPr>
        <p:grpSpPr>
          <a:xfrm>
            <a:off x="2228643" y="8392459"/>
            <a:ext cx="12298576" cy="4095430"/>
            <a:chOff x="2228643" y="8628435"/>
            <a:chExt cx="12298576" cy="4095430"/>
          </a:xfrm>
        </p:grpSpPr>
        <p:sp>
          <p:nvSpPr>
            <p:cNvPr id="131" name="Shape 131"/>
            <p:cNvSpPr/>
            <p:nvPr/>
          </p:nvSpPr>
          <p:spPr>
            <a:xfrm>
              <a:off x="2228643" y="10110349"/>
              <a:ext cx="8235195" cy="2613516"/>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square" lIns="38100" tIns="38100" rIns="38100" bIns="38100" numCol="1" anchor="t">
              <a:noAutofit/>
            </a:bodyPr>
            <a:lstStyle/>
            <a:p>
              <a:r>
                <a:rPr lang="en-US" sz="3200">
                  <a:solidFill>
                    <a:srgbClr val="FFFFFF"/>
                  </a:solidFill>
                  <a:latin typeface="Segoe UI" panose="020B0502040204020203" pitchFamily="34" charset="0"/>
                  <a:cs typeface="Segoe UI" panose="020B0502040204020203" pitchFamily="34" charset="0"/>
                </a:rPr>
                <a:t>GIẢI TRÍ, KẾT NỐI THẾ GIỚI THỰC &amp; ẢO</a:t>
              </a:r>
            </a:p>
            <a:p>
              <a:r>
                <a:rPr lang="en-US" sz="3100">
                  <a:solidFill>
                    <a:srgbClr val="FFFFFF"/>
                  </a:solidFill>
                  <a:latin typeface="Segoe UI" panose="020B0502040204020203" pitchFamily="34" charset="0"/>
                  <a:cs typeface="Segoe UI" panose="020B0502040204020203" pitchFamily="34" charset="0"/>
                </a:rPr>
                <a:t>- Ng</a:t>
              </a:r>
              <a:r>
                <a:rPr lang="vi-VN" sz="3100">
                  <a:solidFill>
                    <a:srgbClr val="FFFFFF"/>
                  </a:solidFill>
                  <a:latin typeface="Segoe UI" panose="020B0502040204020203" pitchFamily="34" charset="0"/>
                  <a:cs typeface="Segoe UI" panose="020B0502040204020203" pitchFamily="34" charset="0"/>
                </a:rPr>
                <a:t>ư</a:t>
              </a:r>
              <a:r>
                <a:rPr lang="en-US" sz="3100">
                  <a:solidFill>
                    <a:srgbClr val="FFFFFF"/>
                  </a:solidFill>
                  <a:latin typeface="Segoe UI" panose="020B0502040204020203" pitchFamily="34" charset="0"/>
                  <a:cs typeface="Segoe UI" panose="020B0502040204020203" pitchFamily="34" charset="0"/>
                </a:rPr>
                <a:t>ời dùng có thể tuỳ chỉnh giao diện nội thất thông qua việc tích luỹ EXP.</a:t>
              </a:r>
            </a:p>
            <a:p>
              <a:r>
                <a:rPr lang="en-US" sz="3100">
                  <a:solidFill>
                    <a:srgbClr val="FFFFFF"/>
                  </a:solidFill>
                  <a:latin typeface="Segoe UI" panose="020B0502040204020203" pitchFamily="34" charset="0"/>
                  <a:cs typeface="Segoe UI" panose="020B0502040204020203" pitchFamily="34" charset="0"/>
                </a:rPr>
                <a:t>- Trò chuyện và mua sắm thông qua ứng dụng.</a:t>
              </a:r>
            </a:p>
            <a:p>
              <a:r>
                <a:rPr lang="en-US" sz="3100">
                  <a:solidFill>
                    <a:srgbClr val="FFFFFF"/>
                  </a:solidFill>
                  <a:latin typeface="Segoe UI" panose="020B0502040204020203" pitchFamily="34" charset="0"/>
                  <a:cs typeface="Segoe UI" panose="020B0502040204020203" pitchFamily="34" charset="0"/>
                </a:rPr>
                <a:t>- Tự phối đồ theo ý thích nhanh chóng và chia sẻ rộng rãi đến mọi người.</a:t>
              </a:r>
              <a:endParaRPr sz="3100">
                <a:solidFill>
                  <a:srgbClr val="FFFFFF"/>
                </a:solidFill>
                <a:latin typeface="Segoe UI" panose="020B0502040204020203" pitchFamily="34" charset="0"/>
                <a:cs typeface="Segoe UI" panose="020B0502040204020203" pitchFamily="34" charset="0"/>
              </a:endParaRPr>
            </a:p>
          </p:txBody>
        </p:sp>
        <p:sp>
          <p:nvSpPr>
            <p:cNvPr id="132" name="Shape 132"/>
            <p:cNvSpPr/>
            <p:nvPr/>
          </p:nvSpPr>
          <p:spPr>
            <a:xfrm>
              <a:off x="2303184" y="8628435"/>
              <a:ext cx="1163430" cy="1163431"/>
            </a:xfrm>
            <a:prstGeom prst="rect">
              <a:avLst/>
            </a:prstGeom>
            <a:gradFill flip="none" rotWithShape="1">
              <a:gsLst>
                <a:gs pos="0">
                  <a:srgbClr val="A4AADB"/>
                </a:gs>
                <a:gs pos="100000">
                  <a:srgbClr val="E583B7"/>
                </a:gs>
              </a:gsLst>
              <a:lin ang="2911681" scaled="0"/>
            </a:gra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endParaRPr/>
            </a:p>
          </p:txBody>
        </p:sp>
        <p:sp>
          <p:nvSpPr>
            <p:cNvPr id="133" name="Shape 133"/>
            <p:cNvSpPr/>
            <p:nvPr/>
          </p:nvSpPr>
          <p:spPr>
            <a:xfrm>
              <a:off x="2622007" y="8988948"/>
              <a:ext cx="532197" cy="518604"/>
            </a:xfrm>
            <a:prstGeom prst="rect">
              <a:avLst/>
            </a:prstGeom>
            <a:noFill/>
            <a:ln w="3175" cap="flat">
              <a:noFill/>
              <a:miter lim="400000"/>
            </a:ln>
            <a:effectLst/>
            <a:extLst>
              <a:ext uri="{C572A759-6A51-4108-AA02-DFA0A04FC94B}">
                <ma14:wrappingTextBoxFlag xmlns="" xmlns:ma14="http://schemas.microsoft.com/office/mac/drawingml/2011/main" val="1"/>
              </a:ext>
            </a:extLst>
          </p:spPr>
          <p:txBody>
            <a:bodyPr wrap="none" lIns="38100" tIns="38100" rIns="38100" bIns="38100" numCol="1" anchor="ctr">
              <a:spAutoFit/>
            </a:bodyPr>
            <a:lstStyle>
              <a:lvl1pPr algn="ctr">
                <a:lnSpc>
                  <a:spcPct val="80000"/>
                </a:lnSpc>
                <a:defRPr sz="3500" b="1">
                  <a:solidFill>
                    <a:srgbClr val="1D1F30"/>
                  </a:solidFill>
                  <a:latin typeface="Avenir Next"/>
                  <a:ea typeface="Avenir Next"/>
                  <a:cs typeface="Avenir Next"/>
                  <a:sym typeface="Avenir Next"/>
                </a:defRPr>
              </a:lvl1pPr>
            </a:lstStyle>
            <a:p>
              <a:r>
                <a:rPr>
                  <a:latin typeface="+mn-lt"/>
                </a:rPr>
                <a:t>0</a:t>
              </a:r>
              <a:r>
                <a:rPr lang="en-US">
                  <a:latin typeface="+mn-lt"/>
                </a:rPr>
                <a:t>3</a:t>
              </a:r>
              <a:endParaRPr>
                <a:latin typeface="+mn-lt"/>
              </a:endParaRPr>
            </a:p>
          </p:txBody>
        </p:sp>
        <p:sp>
          <p:nvSpPr>
            <p:cNvPr id="139" name="Shape 139"/>
            <p:cNvSpPr/>
            <p:nvPr/>
          </p:nvSpPr>
          <p:spPr>
            <a:xfrm>
              <a:off x="13363789" y="8631658"/>
              <a:ext cx="1163430" cy="1163431"/>
            </a:xfrm>
            <a:prstGeom prst="rect">
              <a:avLst/>
            </a:prstGeom>
            <a:gradFill>
              <a:gsLst>
                <a:gs pos="0">
                  <a:srgbClr val="A4AADB"/>
                </a:gs>
                <a:gs pos="100000">
                  <a:srgbClr val="E583B7"/>
                </a:gs>
              </a:gsLst>
              <a:lin ang="2911681"/>
            </a:gradFill>
            <a:ln w="3175">
              <a:miter lim="400000"/>
            </a:ln>
          </p:spPr>
          <p:txBody>
            <a:bodyPr lIns="38100" tIns="38100" rIns="38100" bIns="38100" anchor="ctr"/>
            <a:lstStyle/>
            <a:p>
              <a:pPr algn="ctr">
                <a:defRPr sz="3000">
                  <a:solidFill>
                    <a:srgbClr val="FFFFFF"/>
                  </a:solidFill>
                  <a:latin typeface="Helvetica Light"/>
                  <a:ea typeface="Helvetica Light"/>
                  <a:cs typeface="Helvetica Light"/>
                  <a:sym typeface="Helvetica Light"/>
                </a:defRPr>
              </a:pPr>
              <a:endParaRPr/>
            </a:p>
          </p:txBody>
        </p:sp>
        <p:sp>
          <p:nvSpPr>
            <p:cNvPr id="140" name="Shape 140"/>
            <p:cNvSpPr/>
            <p:nvPr/>
          </p:nvSpPr>
          <p:spPr>
            <a:xfrm>
              <a:off x="13608874" y="8997557"/>
              <a:ext cx="679674" cy="507831"/>
            </a:xfrm>
            <a:prstGeom prst="rect">
              <a:avLst/>
            </a:prstGeom>
            <a:ln w="3175">
              <a:miter lim="400000"/>
            </a:ln>
            <a:extLst>
              <a:ext uri="{C572A759-6A51-4108-AA02-DFA0A04FC94B}">
                <ma14:wrappingTextBoxFlag xmlns="" xmlns:ma14="http://schemas.microsoft.com/office/mac/drawingml/2011/main" val="1"/>
              </a:ext>
            </a:extLst>
          </p:spPr>
          <p:txBody>
            <a:bodyPr wrap="none" lIns="38100" tIns="38100" rIns="38100" bIns="38100" anchor="ctr">
              <a:spAutoFit/>
            </a:bodyPr>
            <a:lstStyle>
              <a:lvl1pPr algn="ctr">
                <a:lnSpc>
                  <a:spcPct val="80000"/>
                </a:lnSpc>
                <a:defRPr sz="3500" b="1">
                  <a:solidFill>
                    <a:srgbClr val="1D1F30"/>
                  </a:solidFill>
                  <a:latin typeface="Avenir Next"/>
                  <a:ea typeface="Avenir Next"/>
                  <a:cs typeface="Avenir Next"/>
                  <a:sym typeface="Avenir Next"/>
                </a:defRPr>
              </a:lvl1pPr>
            </a:lstStyle>
            <a:p>
              <a:r>
                <a:rPr>
                  <a:latin typeface="+mn-lt"/>
                </a:rPr>
                <a:t>04</a:t>
              </a:r>
            </a:p>
          </p:txBody>
        </p:sp>
      </p:grpSp>
      <p:sp>
        <p:nvSpPr>
          <p:cNvPr id="15" name="Shape 108">
            <a:extLst>
              <a:ext uri="{FF2B5EF4-FFF2-40B4-BE49-F238E27FC236}">
                <a16:creationId xmlns:a16="http://schemas.microsoft.com/office/drawing/2014/main" id="{278A3BE4-6285-4ED6-A55C-A45ADF800683}"/>
              </a:ext>
            </a:extLst>
          </p:cNvPr>
          <p:cNvSpPr/>
          <p:nvPr/>
        </p:nvSpPr>
        <p:spPr>
          <a:xfrm>
            <a:off x="7878646" y="2326333"/>
            <a:ext cx="9082000" cy="3479544"/>
          </a:xfrm>
          <a:prstGeom prst="rect">
            <a:avLst/>
          </a:prstGeom>
          <a:ln w="3175">
            <a:miter lim="400000"/>
          </a:ln>
          <a:extLst>
            <a:ext uri="{C572A759-6A51-4108-AA02-DFA0A04FC94B}">
              <ma14:wrappingTextBoxFlag xmlns="" xmlns:ma14="http://schemas.microsoft.com/office/mac/drawingml/2011/main" val="1"/>
            </a:ext>
          </a:extLst>
        </p:spPr>
        <p:txBody>
          <a:bodyPr lIns="38100" tIns="38100" rIns="38100" bIns="38100">
            <a:normAutofit/>
          </a:bodyPr>
          <a:lstStyle/>
          <a:p>
            <a:pPr>
              <a:lnSpc>
                <a:spcPct val="80000"/>
              </a:lnSpc>
              <a:defRPr sz="10000" cap="all">
                <a:latin typeface="Avenir Next Demi Bold"/>
                <a:ea typeface="Avenir Next Demi Bold"/>
                <a:cs typeface="Avenir Next Demi Bold"/>
                <a:sym typeface="Avenir Next Demi Bold"/>
              </a:defRPr>
            </a:pPr>
            <a:r>
              <a:rPr lang="en-US" sz="9000">
                <a:solidFill>
                  <a:srgbClr val="A4AADB"/>
                </a:solidFill>
                <a:latin typeface="+mn-lt"/>
              </a:rPr>
              <a:t>GIÁ TRỊ </a:t>
            </a:r>
            <a:r>
              <a:rPr lang="en-US" sz="9000">
                <a:solidFill>
                  <a:srgbClr val="E583B7"/>
                </a:solidFill>
                <a:latin typeface="+mn-lt"/>
              </a:rPr>
              <a:t>SẢN PHẨM</a:t>
            </a:r>
            <a:endParaRPr sz="9000" dirty="0">
              <a:solidFill>
                <a:srgbClr val="E583B7"/>
              </a:solidFill>
              <a:latin typeface="+mn-lt"/>
            </a:endParaRPr>
          </a:p>
        </p:txBody>
      </p:sp>
      <p:sp>
        <p:nvSpPr>
          <p:cNvPr id="16" name="Shape 110">
            <a:extLst>
              <a:ext uri="{FF2B5EF4-FFF2-40B4-BE49-F238E27FC236}">
                <a16:creationId xmlns:a16="http://schemas.microsoft.com/office/drawing/2014/main" id="{4A8084EB-C976-421B-A97E-05B20BF34C56}"/>
              </a:ext>
            </a:extLst>
          </p:cNvPr>
          <p:cNvSpPr/>
          <p:nvPr/>
        </p:nvSpPr>
        <p:spPr>
          <a:xfrm>
            <a:off x="10292661" y="3599203"/>
            <a:ext cx="3798678" cy="1"/>
          </a:xfrm>
          <a:prstGeom prst="line">
            <a:avLst/>
          </a:prstGeom>
          <a:ln w="76200">
            <a:solidFill>
              <a:srgbClr val="343750"/>
            </a:solidFill>
            <a:miter lim="400000"/>
          </a:ln>
        </p:spPr>
        <p:txBody>
          <a:bodyPr lIns="38100" tIns="38100" rIns="38100" bIns="38100" anchor="ctr"/>
          <a:lstStyle/>
          <a:p>
            <a:pPr algn="ctr">
              <a:defRPr sz="3000">
                <a:solidFill>
                  <a:srgbClr val="000000"/>
                </a:solidFill>
                <a:latin typeface="Helvetica Light"/>
                <a:ea typeface="Helvetica Light"/>
                <a:cs typeface="Helvetica Light"/>
                <a:sym typeface="Helvetica Light"/>
              </a:defRPr>
            </a:pPr>
            <a:endParaRPr/>
          </a:p>
        </p:txBody>
      </p:sp>
      <p:pic>
        <p:nvPicPr>
          <p:cNvPr id="17" name="Picture 16">
            <a:extLst>
              <a:ext uri="{FF2B5EF4-FFF2-40B4-BE49-F238E27FC236}">
                <a16:creationId xmlns:a16="http://schemas.microsoft.com/office/drawing/2014/main" id="{DE93563F-980C-42DC-9700-3003A3E602F8}"/>
              </a:ext>
            </a:extLst>
          </p:cNvPr>
          <p:cNvPicPr>
            <a:picLocks noChangeAspect="1"/>
          </p:cNvPicPr>
          <p:nvPr/>
        </p:nvPicPr>
        <p:blipFill>
          <a:blip r:embed="rId2"/>
          <a:stretch>
            <a:fillRect/>
          </a:stretch>
        </p:blipFill>
        <p:spPr>
          <a:xfrm>
            <a:off x="756564" y="819533"/>
            <a:ext cx="3129062" cy="846386"/>
          </a:xfrm>
          <a:prstGeom prst="rect">
            <a:avLst/>
          </a:prstGeom>
        </p:spPr>
      </p:pic>
      <p:pic>
        <p:nvPicPr>
          <p:cNvPr id="18" name="Picture 17">
            <a:extLst>
              <a:ext uri="{FF2B5EF4-FFF2-40B4-BE49-F238E27FC236}">
                <a16:creationId xmlns:a16="http://schemas.microsoft.com/office/drawing/2014/main" id="{7C67FDB1-BAFC-42BC-9824-F179D6C2EEA8}"/>
              </a:ext>
            </a:extLst>
          </p:cNvPr>
          <p:cNvPicPr>
            <a:picLocks noChangeAspect="1"/>
          </p:cNvPicPr>
          <p:nvPr/>
        </p:nvPicPr>
        <p:blipFill>
          <a:blip r:embed="rId2"/>
          <a:stretch>
            <a:fillRect/>
          </a:stretch>
        </p:blipFill>
        <p:spPr>
          <a:xfrm>
            <a:off x="18892164" y="609983"/>
            <a:ext cx="3719132" cy="846386"/>
          </a:xfrm>
          <a:prstGeom prst="rect">
            <a:avLst/>
          </a:prstGeom>
        </p:spPr>
      </p:pic>
      <p:sp>
        <p:nvSpPr>
          <p:cNvPr id="19" name="Shape 128">
            <a:extLst>
              <a:ext uri="{FF2B5EF4-FFF2-40B4-BE49-F238E27FC236}">
                <a16:creationId xmlns:a16="http://schemas.microsoft.com/office/drawing/2014/main" id="{4B007CC9-9C24-49A5-A6FC-C512FACD772F}"/>
              </a:ext>
            </a:extLst>
          </p:cNvPr>
          <p:cNvSpPr/>
          <p:nvPr/>
        </p:nvSpPr>
        <p:spPr>
          <a:xfrm>
            <a:off x="1235542" y="502488"/>
            <a:ext cx="6689258" cy="1163431"/>
          </a:xfrm>
          <a:prstGeom prst="rect">
            <a:avLst/>
          </a:prstGeom>
          <a:gradFill flip="none" rotWithShape="1">
            <a:gsLst>
              <a:gs pos="0">
                <a:srgbClr val="A4AADB"/>
              </a:gs>
              <a:gs pos="100000">
                <a:srgbClr val="E583B7"/>
              </a:gs>
            </a:gsLst>
            <a:lin ang="2911681" scaled="0"/>
          </a:gradFill>
          <a:ln w="3175" cap="flat">
            <a:noFill/>
            <a:miter lim="400000"/>
          </a:ln>
          <a:effectLst/>
        </p:spPr>
        <p:txBody>
          <a:bodyPr wrap="square" lIns="38100" tIns="38100" rIns="38100" bIns="38100" numCol="1" anchor="ctr">
            <a:noAutofit/>
          </a:bodyPr>
          <a:lstStyle/>
          <a:p>
            <a:pPr algn="ctr">
              <a:defRPr sz="3000">
                <a:solidFill>
                  <a:srgbClr val="FFFFFF"/>
                </a:solidFill>
                <a:latin typeface="Helvetica Light"/>
                <a:ea typeface="Helvetica Light"/>
                <a:cs typeface="Helvetica Light"/>
                <a:sym typeface="Helvetica Light"/>
              </a:defRPr>
            </a:pPr>
            <a:r>
              <a:rPr lang="en-US" sz="4000" b="1">
                <a:solidFill>
                  <a:srgbClr val="1D1F30"/>
                </a:solidFill>
                <a:latin typeface="Montserrat-Regular (Body)"/>
              </a:rPr>
              <a:t>E - CLOSET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C2B617"/>
      </a:dk1>
      <a:lt1>
        <a:srgbClr val="ABADC2"/>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venir Heavy"/>
        <a:ea typeface="Avenir Heavy"/>
        <a:cs typeface="Avenir Heavy"/>
      </a:majorFont>
      <a:minorFont>
        <a:latin typeface="Montserrat-Regular"/>
        <a:ea typeface="Montserrat-Regular"/>
        <a:cs typeface="Montserrat-Regula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2700" dist="12700" dir="5400000" rotWithShape="0">
              <a:srgbClr val="000000">
                <a:alpha val="50000"/>
              </a:srgbClr>
            </a:outerShdw>
          </a:effectLst>
        </a:effectStyle>
        <a:effectStyle>
          <a:effectLst>
            <a:outerShdw blurRad="25400" rotWithShape="0">
              <a:srgbClr val="000000">
                <a:alpha val="50000"/>
              </a:srgbClr>
            </a:outerShdw>
          </a:effectLst>
        </a:effectStyle>
        <a:effectStyle>
          <a:effectLst>
            <a:outerShdw blurRad="12700" dist="127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3175" cap="flat">
          <a:noFill/>
          <a:miter lim="400000"/>
        </a:ln>
        <a:effectLst>
          <a:outerShdw blurRad="12700" dist="12700" dir="5400000" rotWithShape="0">
            <a:srgbClr val="000000">
              <a:alpha val="50000"/>
            </a:srgbClr>
          </a:outerShdw>
        </a:effectLst>
        <a:sp3d/>
      </a:spPr>
      <a:bodyPr rot="0" spcFirstLastPara="1" vertOverflow="overflow" horzOverflow="overflow" vert="horz" wrap="square" lIns="38100" tIns="38100" rIns="38100" bIns="381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ABADC2"/>
            </a:solidFill>
            <a:effectLst/>
            <a:uFillTx/>
            <a:latin typeface="Avenir Book"/>
            <a:ea typeface="Avenir Book"/>
            <a:cs typeface="Avenir Book"/>
            <a:sym typeface="Avenir 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venir Heavy"/>
        <a:ea typeface="Avenir Heavy"/>
        <a:cs typeface="Avenir Heavy"/>
      </a:majorFont>
      <a:minorFont>
        <a:latin typeface="Montserrat-Regular"/>
        <a:ea typeface="Montserrat-Regular"/>
        <a:cs typeface="Montserrat-Regular"/>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2700" dist="12700" dir="5400000" rotWithShape="0">
              <a:srgbClr val="000000">
                <a:alpha val="50000"/>
              </a:srgbClr>
            </a:outerShdw>
          </a:effectLst>
        </a:effectStyle>
        <a:effectStyle>
          <a:effectLst>
            <a:outerShdw blurRad="25400" rotWithShape="0">
              <a:srgbClr val="000000">
                <a:alpha val="50000"/>
              </a:srgbClr>
            </a:outerShdw>
          </a:effectLst>
        </a:effectStyle>
        <a:effectStyle>
          <a:effectLst>
            <a:outerShdw blurRad="12700" dist="127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3175" cap="flat">
          <a:noFill/>
          <a:miter lim="400000"/>
        </a:ln>
        <a:effectLst>
          <a:outerShdw blurRad="12700" dist="12700" dir="5400000" rotWithShape="0">
            <a:srgbClr val="000000">
              <a:alpha val="50000"/>
            </a:srgbClr>
          </a:outerShdw>
        </a:effectLst>
        <a:sp3d/>
      </a:spPr>
      <a:bodyPr rot="0" spcFirstLastPara="1" vertOverflow="overflow" horzOverflow="overflow" vert="horz" wrap="square" lIns="38100" tIns="38100" rIns="38100" bIns="381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0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38100" tIns="38100" rIns="38100" bIns="381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2500" b="0" i="0" u="none" strike="noStrike" cap="none" spc="0" normalizeH="0" baseline="0">
            <a:ln>
              <a:noFill/>
            </a:ln>
            <a:solidFill>
              <a:srgbClr val="ABADC2"/>
            </a:solidFill>
            <a:effectLst/>
            <a:uFillTx/>
            <a:latin typeface="Avenir Book"/>
            <a:ea typeface="Avenir Book"/>
            <a:cs typeface="Avenir Book"/>
            <a:sym typeface="Avenir Boo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241</TotalTime>
  <Words>621</Words>
  <Application>Microsoft Office PowerPoint</Application>
  <PresentationFormat>Custom</PresentationFormat>
  <Paragraphs>98</Paragraphs>
  <Slides>11</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11</vt:i4>
      </vt:variant>
    </vt:vector>
  </HeadingPairs>
  <TitlesOfParts>
    <vt:vector size="23" baseType="lpstr">
      <vt:lpstr>Avenir Book</vt:lpstr>
      <vt:lpstr>Avenir Next</vt:lpstr>
      <vt:lpstr>Avenir Next Demi Bold</vt:lpstr>
      <vt:lpstr>Calibri</vt:lpstr>
      <vt:lpstr>Helvetica Light</vt:lpstr>
      <vt:lpstr>Helvetica Neue</vt:lpstr>
      <vt:lpstr>Montserrat-Regular</vt:lpstr>
      <vt:lpstr>Montserrat-Regular (Body)</vt:lpstr>
      <vt:lpstr>Montserrat-SemiBold</vt:lpstr>
      <vt:lpstr>Roboto Regular</vt:lpstr>
      <vt:lpstr>Segoe UI</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Nguyen Cam Hong</dc:creator>
  <cp:lastModifiedBy>NGUYỄN THỊ CẨM HỒNG</cp:lastModifiedBy>
  <cp:revision>60</cp:revision>
  <dcterms:modified xsi:type="dcterms:W3CDTF">2020-07-19T05:11:48Z</dcterms:modified>
</cp:coreProperties>
</file>